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4.xml" ContentType="application/vnd.openxmlformats-officedocument.presentationml.notesSlide+xml"/>
  <Override PartName="/ppt/tags/tag11.xml" ContentType="application/vnd.openxmlformats-officedocument.presentationml.tags+xml"/>
  <Override PartName="/ppt/notesSlides/notesSlide35.xml" ContentType="application/vnd.openxmlformats-officedocument.presentationml.notesSlide+xml"/>
  <Override PartName="/ppt/tags/tag12.xml" ContentType="application/vnd.openxmlformats-officedocument.presentationml.tags+xml"/>
  <Override PartName="/ppt/notesSlides/notesSlide36.xml" ContentType="application/vnd.openxmlformats-officedocument.presentationml.notesSlide+xml"/>
  <Override PartName="/ppt/tags/tag13.xml" ContentType="application/vnd.openxmlformats-officedocument.presentationml.tags+xml"/>
  <Override PartName="/ppt/notesSlides/notesSlide37.xml" ContentType="application/vnd.openxmlformats-officedocument.presentationml.notesSlide+xml"/>
  <Override PartName="/ppt/tags/tag14.xml" ContentType="application/vnd.openxmlformats-officedocument.presentationml.tags+xml"/>
  <Override PartName="/ppt/notesSlides/notesSlide3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21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7" r:id="rId2"/>
    <p:sldId id="348" r:id="rId3"/>
    <p:sldId id="349" r:id="rId4"/>
    <p:sldId id="350" r:id="rId5"/>
    <p:sldId id="351" r:id="rId6"/>
    <p:sldId id="354" r:id="rId7"/>
    <p:sldId id="352" r:id="rId8"/>
    <p:sldId id="353" r:id="rId9"/>
    <p:sldId id="355" r:id="rId10"/>
    <p:sldId id="356" r:id="rId11"/>
    <p:sldId id="357" r:id="rId12"/>
    <p:sldId id="358" r:id="rId13"/>
    <p:sldId id="359" r:id="rId14"/>
    <p:sldId id="342" r:id="rId15"/>
    <p:sldId id="2426" r:id="rId16"/>
    <p:sldId id="360" r:id="rId17"/>
    <p:sldId id="2394" r:id="rId18"/>
    <p:sldId id="2395" r:id="rId19"/>
    <p:sldId id="2396" r:id="rId20"/>
    <p:sldId id="2397" r:id="rId21"/>
    <p:sldId id="2398" r:id="rId22"/>
    <p:sldId id="2399" r:id="rId23"/>
    <p:sldId id="2406" r:id="rId24"/>
    <p:sldId id="2404" r:id="rId25"/>
    <p:sldId id="2408" r:id="rId26"/>
    <p:sldId id="2409" r:id="rId27"/>
    <p:sldId id="2410" r:id="rId28"/>
    <p:sldId id="2415" r:id="rId29"/>
    <p:sldId id="2417" r:id="rId30"/>
    <p:sldId id="2418" r:id="rId31"/>
    <p:sldId id="2419" r:id="rId32"/>
    <p:sldId id="2420" r:id="rId33"/>
    <p:sldId id="2421" r:id="rId34"/>
    <p:sldId id="2422" r:id="rId35"/>
    <p:sldId id="2425" r:id="rId36"/>
    <p:sldId id="2405" r:id="rId37"/>
    <p:sldId id="362" r:id="rId38"/>
    <p:sldId id="363" r:id="rId39"/>
    <p:sldId id="364" r:id="rId40"/>
    <p:sldId id="365" r:id="rId41"/>
    <p:sldId id="366" r:id="rId42"/>
    <p:sldId id="305" r:id="rId43"/>
    <p:sldId id="343" r:id="rId44"/>
    <p:sldId id="346" r:id="rId45"/>
    <p:sldId id="344" r:id="rId46"/>
    <p:sldId id="347" r:id="rId47"/>
    <p:sldId id="300" r:id="rId48"/>
    <p:sldId id="2388" r:id="rId49"/>
    <p:sldId id="2389" r:id="rId50"/>
    <p:sldId id="2390" r:id="rId51"/>
    <p:sldId id="2393" r:id="rId52"/>
    <p:sldId id="2271" r:id="rId53"/>
    <p:sldId id="2400" r:id="rId54"/>
    <p:sldId id="2401" r:id="rId55"/>
    <p:sldId id="2402" r:id="rId56"/>
    <p:sldId id="260" r:id="rId57"/>
    <p:sldId id="261" r:id="rId58"/>
    <p:sldId id="2411" r:id="rId59"/>
    <p:sldId id="2407" r:id="rId60"/>
    <p:sldId id="2423" r:id="rId61"/>
    <p:sldId id="2424" r:id="rId62"/>
    <p:sldId id="2413" r:id="rId63"/>
    <p:sldId id="2414" r:id="rId64"/>
    <p:sldId id="372" r:id="rId65"/>
    <p:sldId id="374" r:id="rId66"/>
    <p:sldId id="368" r:id="rId67"/>
    <p:sldId id="375" r:id="rId68"/>
    <p:sldId id="373" r:id="rId69"/>
    <p:sldId id="371" r:id="rId70"/>
    <p:sldId id="370" r:id="rId71"/>
    <p:sldId id="367" r:id="rId7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7B7"/>
    <a:srgbClr val="7ED7A5"/>
    <a:srgbClr val="1BC492"/>
    <a:srgbClr val="7ED792"/>
    <a:srgbClr val="51C492"/>
    <a:srgbClr val="7EC492"/>
    <a:srgbClr val="177DC1"/>
    <a:srgbClr val="031F5B"/>
    <a:srgbClr val="E9BFAE"/>
    <a:srgbClr val="779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1"/>
    <p:restoredTop sz="95986"/>
  </p:normalViewPr>
  <p:slideViewPr>
    <p:cSldViewPr snapToGrid="0">
      <p:cViewPr varScale="1">
        <p:scale>
          <a:sx n="99" d="100"/>
          <a:sy n="99" d="100"/>
        </p:scale>
        <p:origin x="200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2E7135-3E2D-B284-15D5-1FA22FAD35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FE5C1-A3DA-6642-EBBA-7DFF3A21AA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D0DC4-EE2D-3546-A19B-75B50F3E7880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1037C-C9A0-D7E2-108C-0C8142E32E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993F0-EE1E-8D5E-1045-23F67E0FA6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9D03F-874E-3242-99A2-306FD2E3D86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5668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24C8E-7CE5-9D43-97E5-5DD958638FA4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D6A95-879E-5A47-9414-45BA2EDE19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5720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103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9761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6168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58498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9627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3552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9043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98345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8232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60972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2178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3559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2658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6793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1135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0530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4359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8663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4766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434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3000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837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8337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0865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93841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2797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85448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180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9770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2785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194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34112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229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70568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87111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92007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77886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28496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607d7f8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607d7f8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607d7f8d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607d7f8d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58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28304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50211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0020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47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47043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14257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55028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63420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40737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86008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70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81589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71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890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29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63196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7197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464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F519-26E9-EAD7-2549-A38E52698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1E384-B3C5-29AF-8B4C-2134DCBA2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987AF-071F-EC05-21A8-2EEE2BC5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A7940-39ED-B008-A2EC-DD638C74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6C43-F151-8791-74DB-0F57F87D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752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FB4A-99C5-9CD3-0FF4-44BDBE86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868E9-46B4-2A28-B6F3-5283BD855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A83CA-F05A-C782-BBD9-CC72A360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B5C6-3A1B-EFB6-CC14-AC74F52D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75E1-3971-805A-5B6F-0455DDC3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288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8B78C-0E92-023D-B108-DBD353BBE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FEEA6-6B0C-23EC-092C-C06AFC5C9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7E00D-9781-C087-6D73-D9E2740D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E2C7C-481A-85F8-C693-F3252D22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FC97-395F-2D79-33B6-AB7EC1D2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9077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1419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5C7C3-F38D-927D-F620-3070E6B7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" y="65130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tx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defRPr>
            </a:lvl1pPr>
          </a:lstStyle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BA7AA-5E16-F377-10F4-50CCBEE43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301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 b="1" i="0">
                <a:solidFill>
                  <a:schemeClr val="tx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defRPr>
            </a:lvl1pPr>
          </a:lstStyle>
          <a:p>
            <a:r>
              <a:rPr lang="en-CN" dirty="0"/>
              <a:t>C1C1/C1N2 and Direct stau PAR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53EE5-8620-DE91-4A43-11B205F1A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888" y="651301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A8B3FD4-9202-284B-A3E2-F5A55B22448D}" type="slidenum">
              <a:rPr lang="en-CN" smtClean="0"/>
              <a:pPr/>
              <a:t>‹#›</a:t>
            </a:fld>
            <a:endParaRPr lang="en-CN" dirty="0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3C02E0AD-5F95-E451-F7D3-B13F8B8DDA76}"/>
              </a:ext>
            </a:extLst>
          </p:cNvPr>
          <p:cNvSpPr/>
          <p:nvPr userDrawn="1"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" name="直线连接符 8">
            <a:extLst>
              <a:ext uri="{FF2B5EF4-FFF2-40B4-BE49-F238E27FC236}">
                <a16:creationId xmlns:a16="http://schemas.microsoft.com/office/drawing/2014/main" id="{6E6A68B2-75CA-0B2D-4998-C8057267EA62}"/>
              </a:ext>
            </a:extLst>
          </p:cNvPr>
          <p:cNvCxnSpPr>
            <a:cxnSpLocks/>
          </p:cNvCxnSpPr>
          <p:nvPr userDrawn="1"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F221027-81A8-BB43-9BCD-4599ACF39025}"/>
              </a:ext>
            </a:extLst>
          </p:cNvPr>
          <p:cNvCxnSpPr>
            <a:cxnSpLocks/>
          </p:cNvCxnSpPr>
          <p:nvPr userDrawn="1"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5">
            <a:extLst>
              <a:ext uri="{FF2B5EF4-FFF2-40B4-BE49-F238E27FC236}">
                <a16:creationId xmlns:a16="http://schemas.microsoft.com/office/drawing/2014/main" id="{2F469C3A-BD1A-9D80-1D80-3536D9225A34}"/>
              </a:ext>
            </a:extLst>
          </p:cNvPr>
          <p:cNvCxnSpPr>
            <a:cxnSpLocks/>
          </p:cNvCxnSpPr>
          <p:nvPr userDrawn="1"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9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62C5-5F00-2392-76E1-A9F8D42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024A-E75D-28AF-3049-3EAB7951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A36A8-AC4C-B547-C1E2-3678FE12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CC59-F90D-54DC-4CEB-FCD34D25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E5C8-FE9D-600C-D481-F7D21D14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982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6E38-2EE4-E826-EEFA-435DD2FD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AE4B-9140-FFA6-B99A-08A49AA6D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B8736-B542-8E14-F586-703D9EB0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5F9C-55A0-AACF-FE58-69342987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E46CF-6AB9-CEC6-E6FA-C8BF3A56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795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1CFA-2AE8-C830-28D3-2E44EF8A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E82D-BA05-E42C-D974-D78544B9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3768A-EDEE-0C6F-28DF-DC603FCA1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6E90A-01FD-539C-1528-18618E0E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BA9A2-AA8A-1B9C-78F7-34AB42E6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B0C82-A7E5-F341-9A1D-95962FF8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794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B0F6-5AA9-D096-0006-9D551643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F49BE-1BF0-8462-926E-64D18FDA7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B0876-59B8-27FA-44CC-AFF742593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E8FD-B58A-9EB4-55D7-8DD5CEC05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72706-1697-DEE3-3808-6C5396D4F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51DC6-184F-579E-2C58-11B0F360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E73FF-F9A1-DB9F-37CE-DAB7C685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262D1-CC3F-8E64-1DB5-6A32466B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242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8174-69C5-2EDB-BD77-D0C3572A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1E6EB-E858-78CD-12E9-8707929D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BF93E-C12B-2DFB-05E6-EC14B465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8F999-139E-432C-91C5-E64CE893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581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B3842-6276-14BF-40AE-4385B914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2C9F4-1DFD-36A8-66FF-83739B1E0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4D06-8628-128F-F550-6D12C33C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32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E8B9-182D-D5A0-6E1D-9B496052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D42-1FC7-5EA8-EE35-50497857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A17AE-7DDF-C5A6-34F9-ABAD60721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AC77F-4946-8A55-6779-680D698B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22F1A-50C1-91E2-931F-A1EF4F88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649D3-C5AA-94C2-7539-97FECD7A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25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5292-5169-107E-531C-97E45179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213FA-FA9F-1FB6-DE42-F1995B661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A050A-02AA-EE88-0B69-D8108099B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A912B-BA53-2190-906D-E78082D1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0D52-56A7-200C-AF76-BAB21D09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056FD-AE70-77FC-C0D9-68B5F4BE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98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0C6F49-2812-B85D-D49F-605CB46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0BF40-7E16-C34C-0B48-589833B7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B81E-FD6D-8943-40E9-B6962F06A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A237-2141-C74D-A51A-D2B5CD793AFB}" type="datetimeFigureOut">
              <a:rPr lang="en-CN" smtClean="0"/>
              <a:t>2025/5/15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1992-A42A-E89D-600D-90BF3A3AF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A0912-1A9A-2CBE-1DEF-C203BAE84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43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liaocx@ihep.ac.c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30.png"/><Relationship Id="rId5" Type="http://schemas.openxmlformats.org/officeDocument/2006/relationships/tags" Target="../tags/tag3.xml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7.emf"/><Relationship Id="rId5" Type="http://schemas.openxmlformats.org/officeDocument/2006/relationships/image" Target="../media/image490.png"/><Relationship Id="rId4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link.springer.com/article/10.1007/JHEP05(2024)150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lab.cern.ch/atlas-phys-susy-wg/Common/melanalysis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lab.cern.ch/atlas-phys-susy-wg/Common/melanalysis/-/blob/main/scripts/R22-data-MC/stau_mc23a_mainBKG.list?ref_type=heads" TargetMode="External"/><Relationship Id="rId4" Type="http://schemas.openxmlformats.org/officeDocument/2006/relationships/hyperlink" Target="https://gitlab.cern.ch/atlas-phys-susy-wg/Common/melanalysis/-/blob/main/scripts/R22-data-MC/stau_mc20a_mainBKG.list?ref_type=head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00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06.png"/><Relationship Id="rId5" Type="http://schemas.openxmlformats.org/officeDocument/2006/relationships/image" Target="../media/image1020.png"/><Relationship Id="rId4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1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0.png"/><Relationship Id="rId12" Type="http://schemas.openxmlformats.org/officeDocument/2006/relationships/image" Target="../media/image121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19.png"/><Relationship Id="rId11" Type="http://schemas.openxmlformats.org/officeDocument/2006/relationships/tags" Target="../tags/tag16.xml"/><Relationship Id="rId5" Type="http://schemas.openxmlformats.org/officeDocument/2006/relationships/image" Target="../media/image1160.png"/><Relationship Id="rId10" Type="http://schemas.openxmlformats.org/officeDocument/2006/relationships/image" Target="../media/image1200.png"/><Relationship Id="rId4" Type="http://schemas.openxmlformats.org/officeDocument/2006/relationships/notesSlide" Target="../notesSlides/notesSlide39.xml"/><Relationship Id="rId9" Type="http://schemas.openxmlformats.org/officeDocument/2006/relationships/tags" Target="../tags/tag1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5" Type="http://schemas.openxmlformats.org/officeDocument/2006/relationships/image" Target="../media/image122.png"/><Relationship Id="rId10" Type="http://schemas.openxmlformats.org/officeDocument/2006/relationships/tags" Target="../tags/tag18.xml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0" Type="http://schemas.openxmlformats.org/officeDocument/2006/relationships/tags" Target="../tags/tag20.xml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ern.ch/atlas-phys-susy-wg/Common/melanalysis/-/blob/01c7eaf7393558c74c315431400c6514926693bf/src/MelAnalysis/data/R22/SUSYTools_stauff_R22_Run2.con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itlab.cern.ch/atlas-phys-susy-wg/Common/melanalysis/-/blob/01c7eaf7393558c74c315431400c6514926693bf/src/MelAnalysis/data/R22/SUSYTools_stauff_R22_Run3.con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6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tags" Target="../tags/tag21.xml"/><Relationship Id="rId9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5" Type="http://schemas.openxmlformats.org/officeDocument/2006/relationships/tags" Target="../tags/tag1.xml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7911" y="1586805"/>
            <a:ext cx="7502997" cy="2191985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3F43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 for </a:t>
            </a:r>
            <a:r>
              <a:rPr lang="en-US" sz="3200" b="1" dirty="0" err="1">
                <a:solidFill>
                  <a:srgbClr val="3F43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staus</a:t>
            </a:r>
            <a:r>
              <a:rPr lang="en-US" sz="3200" b="1" dirty="0">
                <a:solidFill>
                  <a:srgbClr val="3F43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electroweakinos production </a:t>
            </a:r>
            <a:r>
              <a:rPr lang="en-US" altLang="zh-CN" sz="3200" b="1" dirty="0">
                <a:solidFill>
                  <a:srgbClr val="3F43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compressed region </a:t>
            </a:r>
            <a:r>
              <a:rPr lang="en-US" sz="3200" b="1" dirty="0">
                <a:solidFill>
                  <a:srgbClr val="3F43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the final states with two hadronic </a:t>
            </a:r>
            <a:r>
              <a:rPr lang="en-US" sz="3200" b="1" dirty="0" err="1">
                <a:solidFill>
                  <a:srgbClr val="3F43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taus</a:t>
            </a:r>
            <a:r>
              <a:rPr lang="en-US" sz="3200" b="1" dirty="0">
                <a:solidFill>
                  <a:srgbClr val="3F43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3200" b="1" dirty="0">
                <a:solidFill>
                  <a:srgbClr val="3F43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sz="3200" b="1" dirty="0">
                <a:solidFill>
                  <a:srgbClr val="3F43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hadronic tau one lepton</a:t>
            </a:r>
            <a:r>
              <a:rPr kumimoji="1" lang="en-US" altLang="zh-CN" sz="32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1" lang="zh-CN" altLang="en-US" sz="32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80323" y="15868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0" y="15868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490161" y="15868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A7F5D02-4A32-1AE4-EED3-EAD59EF24CD4}"/>
              </a:ext>
            </a:extLst>
          </p:cNvPr>
          <p:cNvSpPr txBox="1"/>
          <p:nvPr/>
        </p:nvSpPr>
        <p:spPr>
          <a:xfrm>
            <a:off x="1929133" y="4117771"/>
            <a:ext cx="4552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Chengxin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Liao</a:t>
            </a:r>
            <a:b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behalf of the EWK-2tau team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liaocx@ihep.ac.cn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May, Fri 16, 2025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logo with colorful text&#10;&#10;Description automatically generated">
            <a:extLst>
              <a:ext uri="{FF2B5EF4-FFF2-40B4-BE49-F238E27FC236}">
                <a16:creationId xmlns:a16="http://schemas.microsoft.com/office/drawing/2014/main" id="{72E3361C-3BB8-6BEF-30FF-2FB338990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12591" cy="1323327"/>
          </a:xfrm>
          <a:prstGeom prst="rect">
            <a:avLst/>
          </a:prstGeom>
        </p:spPr>
      </p:pic>
      <p:pic>
        <p:nvPicPr>
          <p:cNvPr id="8" name="Picture 7" descr="A circular logo with a circular object in the center&#10;&#10;Description automatically generated">
            <a:extLst>
              <a:ext uri="{FF2B5EF4-FFF2-40B4-BE49-F238E27FC236}">
                <a16:creationId xmlns:a16="http://schemas.microsoft.com/office/drawing/2014/main" id="{84A35B09-1B76-4480-09D5-AFDE39D092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9170616" y="2082403"/>
            <a:ext cx="4238397" cy="37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5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6434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fake estimation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4">
                <a:extLst>
                  <a:ext uri="{FF2B5EF4-FFF2-40B4-BE49-F238E27FC236}">
                    <a16:creationId xmlns:a16="http://schemas.microsoft.com/office/drawing/2014/main" id="{66056D46-ADDB-211C-DEA3-5F689E2C7C4C}"/>
                  </a:ext>
                </a:extLst>
              </p:cNvPr>
              <p:cNvSpPr txBox="1"/>
              <p:nvPr/>
            </p:nvSpPr>
            <p:spPr>
              <a:xfrm>
                <a:off x="272839" y="867287"/>
                <a:ext cx="5174341" cy="2893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CRs (fake factor computation)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METtrig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MET&gt;=200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bveto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1 signal lepton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𝑀𝐸𝑇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)&gt;2</m:t>
                    </m:r>
                  </m:oMath>
                </a14:m>
                <a:r>
                  <a:rPr lang="en-US" altLang="zh-CN" sz="1400" dirty="0"/>
                  <a:t> improve fake purity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ID:</a:t>
                </a:r>
                <a:r>
                  <a:rPr kumimoji="1" lang="en-US" altLang="zh-CN" sz="1400" b="1" dirty="0"/>
                  <a:t> &gt;= 1 medium tau</a:t>
                </a:r>
                <a:endParaRPr lang="en-US" altLang="zh-CN" sz="1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 err="1"/>
                  <a:t>antiID</a:t>
                </a:r>
                <a:r>
                  <a:rPr lang="en-US" altLang="zh-CN" sz="1400" b="1" dirty="0"/>
                  <a:t>:</a:t>
                </a:r>
                <a:r>
                  <a:rPr kumimoji="1" lang="en-US" altLang="zh-CN" sz="1400" b="1" dirty="0"/>
                  <a:t> &gt;= 1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tau, 0 medium tau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SRs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preselection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2ID: &gt;= 2 medium tau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1ID1antiID: &gt;= </a:t>
                </a:r>
                <a:r>
                  <a:rPr kumimoji="1" lang="en-US" altLang="zh-CN" sz="1400" b="1" dirty="0"/>
                  <a:t>2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</a:t>
                </a:r>
                <a:r>
                  <a:rPr kumimoji="1" lang="en-US" altLang="zh-CN" sz="1400" dirty="0"/>
                  <a:t> , 1 medium tau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2antiID: &gt;= </a:t>
                </a:r>
                <a:r>
                  <a:rPr kumimoji="1" lang="en-US" altLang="zh-CN" sz="1400" b="1" dirty="0"/>
                  <a:t>2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</a:t>
                </a:r>
                <a:r>
                  <a:rPr kumimoji="1" lang="en-US" altLang="zh-CN" sz="1400" dirty="0"/>
                  <a:t> , 0 medium tau</a:t>
                </a:r>
              </a:p>
            </p:txBody>
          </p:sp>
        </mc:Choice>
        <mc:Fallback xmlns="">
          <p:sp>
            <p:nvSpPr>
              <p:cNvPr id="7" name="文本框 4">
                <a:extLst>
                  <a:ext uri="{FF2B5EF4-FFF2-40B4-BE49-F238E27FC236}">
                    <a16:creationId xmlns:a16="http://schemas.microsoft.com/office/drawing/2014/main" id="{66056D46-ADDB-211C-DEA3-5F689E2C7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9" y="867287"/>
                <a:ext cx="5174341" cy="2893100"/>
              </a:xfrm>
              <a:prstGeom prst="rect">
                <a:avLst/>
              </a:prstGeom>
              <a:blipFill>
                <a:blip r:embed="rId3"/>
                <a:stretch>
                  <a:fillRect l="-244" t="-437" b="-13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34">
            <a:extLst>
              <a:ext uri="{FF2B5EF4-FFF2-40B4-BE49-F238E27FC236}">
                <a16:creationId xmlns:a16="http://schemas.microsoft.com/office/drawing/2014/main" id="{03D9004A-D498-663A-60EA-FAFE7727E0E2}"/>
              </a:ext>
            </a:extLst>
          </p:cNvPr>
          <p:cNvGrpSpPr/>
          <p:nvPr/>
        </p:nvGrpSpPr>
        <p:grpSpPr>
          <a:xfrm>
            <a:off x="9119975" y="963837"/>
            <a:ext cx="2160000" cy="2700000"/>
            <a:chOff x="9082182" y="1022768"/>
            <a:chExt cx="2160000" cy="2700000"/>
          </a:xfrm>
        </p:grpSpPr>
        <p:sp>
          <p:nvSpPr>
            <p:cNvPr id="10" name="矩形 27">
              <a:extLst>
                <a:ext uri="{FF2B5EF4-FFF2-40B4-BE49-F238E27FC236}">
                  <a16:creationId xmlns:a16="http://schemas.microsoft.com/office/drawing/2014/main" id="{BD25D3FC-8F95-7F01-598F-73A7E4C09817}"/>
                </a:ext>
              </a:extLst>
            </p:cNvPr>
            <p:cNvSpPr/>
            <p:nvPr/>
          </p:nvSpPr>
          <p:spPr>
            <a:xfrm>
              <a:off x="9082182" y="1562768"/>
              <a:ext cx="1080000" cy="1080000"/>
            </a:xfrm>
            <a:prstGeom prst="rect">
              <a:avLst/>
            </a:prstGeom>
            <a:solidFill>
              <a:srgbClr val="1BC49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28">
              <a:extLst>
                <a:ext uri="{FF2B5EF4-FFF2-40B4-BE49-F238E27FC236}">
                  <a16:creationId xmlns:a16="http://schemas.microsoft.com/office/drawing/2014/main" id="{AA7F0BA9-179D-18B0-6B54-7968FAB1514F}"/>
                </a:ext>
              </a:extLst>
            </p:cNvPr>
            <p:cNvSpPr/>
            <p:nvPr/>
          </p:nvSpPr>
          <p:spPr>
            <a:xfrm>
              <a:off x="9082182" y="2642768"/>
              <a:ext cx="1080000" cy="1080000"/>
            </a:xfrm>
            <a:prstGeom prst="rect">
              <a:avLst/>
            </a:prstGeom>
            <a:solidFill>
              <a:srgbClr val="A3D7B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Fail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29">
              <a:extLst>
                <a:ext uri="{FF2B5EF4-FFF2-40B4-BE49-F238E27FC236}">
                  <a16:creationId xmlns:a16="http://schemas.microsoft.com/office/drawing/2014/main" id="{2F0FAC85-2E5F-A958-2C71-E72A294C376B}"/>
                </a:ext>
              </a:extLst>
            </p:cNvPr>
            <p:cNvSpPr/>
            <p:nvPr/>
          </p:nvSpPr>
          <p:spPr>
            <a:xfrm>
              <a:off x="10162182" y="1562768"/>
              <a:ext cx="1080000" cy="72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30">
              <a:extLst>
                <a:ext uri="{FF2B5EF4-FFF2-40B4-BE49-F238E27FC236}">
                  <a16:creationId xmlns:a16="http://schemas.microsoft.com/office/drawing/2014/main" id="{85D97642-785C-A8BB-4C45-406971E1EFA6}"/>
                </a:ext>
              </a:extLst>
            </p:cNvPr>
            <p:cNvSpPr/>
            <p:nvPr/>
          </p:nvSpPr>
          <p:spPr>
            <a:xfrm>
              <a:off x="10162182" y="2282768"/>
              <a:ext cx="1080000" cy="72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</a:rPr>
                <a:t>but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 tau Fail ID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31">
              <a:extLst>
                <a:ext uri="{FF2B5EF4-FFF2-40B4-BE49-F238E27FC236}">
                  <a16:creationId xmlns:a16="http://schemas.microsoft.com/office/drawing/2014/main" id="{615D220B-6E44-08E4-3922-ED0544AC63A6}"/>
                </a:ext>
              </a:extLst>
            </p:cNvPr>
            <p:cNvSpPr/>
            <p:nvPr/>
          </p:nvSpPr>
          <p:spPr>
            <a:xfrm>
              <a:off x="10162182" y="3002768"/>
              <a:ext cx="1080000" cy="72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</a:rPr>
                <a:t>but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 tau Fail ID 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32">
              <a:extLst>
                <a:ext uri="{FF2B5EF4-FFF2-40B4-BE49-F238E27FC236}">
                  <a16:creationId xmlns:a16="http://schemas.microsoft.com/office/drawing/2014/main" id="{42EFDC10-4D94-94B1-5E2F-A1BA9BCCC302}"/>
                </a:ext>
              </a:extLst>
            </p:cNvPr>
            <p:cNvSpPr/>
            <p:nvPr/>
          </p:nvSpPr>
          <p:spPr>
            <a:xfrm>
              <a:off x="908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determination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33">
              <a:extLst>
                <a:ext uri="{FF2B5EF4-FFF2-40B4-BE49-F238E27FC236}">
                  <a16:creationId xmlns:a16="http://schemas.microsoft.com/office/drawing/2014/main" id="{6DEE99A5-A98A-B3CD-A717-75647082C2D6}"/>
                </a:ext>
              </a:extLst>
            </p:cNvPr>
            <p:cNvSpPr/>
            <p:nvPr/>
          </p:nvSpPr>
          <p:spPr>
            <a:xfrm>
              <a:off x="1016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application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图片 35">
            <a:extLst>
              <a:ext uri="{FF2B5EF4-FFF2-40B4-BE49-F238E27FC236}">
                <a16:creationId xmlns:a16="http://schemas.microsoft.com/office/drawing/2014/main" id="{7925C5B8-94D9-79FA-5726-D687F5F9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" t="7506" r="6065"/>
          <a:stretch/>
        </p:blipFill>
        <p:spPr>
          <a:xfrm>
            <a:off x="5600311" y="4126616"/>
            <a:ext cx="2896706" cy="1897347"/>
          </a:xfrm>
          <a:prstGeom prst="rect">
            <a:avLst/>
          </a:prstGeom>
        </p:spPr>
      </p:pic>
      <p:pic>
        <p:nvPicPr>
          <p:cNvPr id="23" name="图片 36">
            <a:extLst>
              <a:ext uri="{FF2B5EF4-FFF2-40B4-BE49-F238E27FC236}">
                <a16:creationId xmlns:a16="http://schemas.microsoft.com/office/drawing/2014/main" id="{208D7B93-6075-E1B9-6C0A-9F96CBA5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822" y="4099812"/>
            <a:ext cx="3072319" cy="1896166"/>
          </a:xfrm>
          <a:prstGeom prst="rect">
            <a:avLst/>
          </a:prstGeom>
        </p:spPr>
      </p:pic>
      <p:sp>
        <p:nvSpPr>
          <p:cNvPr id="24" name="文本框 38">
            <a:extLst>
              <a:ext uri="{FF2B5EF4-FFF2-40B4-BE49-F238E27FC236}">
                <a16:creationId xmlns:a16="http://schemas.microsoft.com/office/drawing/2014/main" id="{88E5F8DA-FE6A-6429-5FD6-1D499F0F71EA}"/>
              </a:ext>
            </a:extLst>
          </p:cNvPr>
          <p:cNvSpPr txBox="1"/>
          <p:nvPr/>
        </p:nvSpPr>
        <p:spPr>
          <a:xfrm>
            <a:off x="90734" y="4107502"/>
            <a:ext cx="56981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Binned in </a:t>
            </a:r>
            <a:r>
              <a:rPr kumimoji="1" lang="en-US" altLang="zh-CN" sz="1600" b="1" dirty="0" err="1"/>
              <a:t>prongness</a:t>
            </a:r>
            <a:r>
              <a:rPr kumimoji="1" lang="en-US" altLang="zh-CN" sz="1600" b="1" dirty="0"/>
              <a:t>, tau eta, tau </a:t>
            </a:r>
            <a:r>
              <a:rPr kumimoji="1" lang="en-US" altLang="zh-CN" sz="1600" b="1" dirty="0" err="1"/>
              <a:t>pT</a:t>
            </a:r>
            <a:endParaRPr kumimoji="1" lang="en-US" altLang="zh-CN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Eta bins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2 bins: central [0,1.37], forward [1.52,2.5]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3 bins: eta0,1,2 for [0,1), [1, 1.37], [1.52,2.5]</a:t>
            </a:r>
            <a:endParaRPr kumimoji="1" lang="en" altLang="zh-CN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Auto binning: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&gt; 10% of events in nominator and denominator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Add bins to bin </a:t>
            </a:r>
            <a:r>
              <a:rPr kumimoji="1" lang="en" altLang="zh-CN" sz="1400" dirty="0" err="1"/>
              <a:t>i</a:t>
            </a:r>
            <a:r>
              <a:rPr kumimoji="1" lang="en" altLang="zh-CN" sz="1400" dirty="0"/>
              <a:t> until it is not consistent anymore with bin </a:t>
            </a:r>
            <a:r>
              <a:rPr kumimoji="1" lang="en" altLang="zh-CN" sz="1400" dirty="0" err="1"/>
              <a:t>i</a:t>
            </a:r>
            <a:r>
              <a:rPr kumimoji="1" lang="en" altLang="zh-CN" sz="1400" dirty="0"/>
              <a:t> - 1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" altLang="zh-CN" sz="1200" dirty="0"/>
              <a:t>Relative stat uncertainty on ratio smaller than 50%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" altLang="zh-CN" sz="1200" dirty="0"/>
              <a:t>&gt;10% events in nominator and denominator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37E57B-767C-918F-8BA8-B5E5A591B583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endParaRPr lang="en-CN" dirty="0"/>
          </a:p>
        </p:txBody>
      </p:sp>
      <p:pic>
        <p:nvPicPr>
          <p:cNvPr id="2" name="图片 6">
            <a:extLst>
              <a:ext uri="{FF2B5EF4-FFF2-40B4-BE49-F238E27FC236}">
                <a16:creationId xmlns:a16="http://schemas.microsoft.com/office/drawing/2014/main" id="{9560C740-49B8-A2FB-286C-1EEAF6B76E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80" y="1594235"/>
            <a:ext cx="2880000" cy="2049925"/>
          </a:xfrm>
          <a:prstGeom prst="rect">
            <a:avLst/>
          </a:prstGeom>
        </p:spPr>
      </p:pic>
      <p:cxnSp>
        <p:nvCxnSpPr>
          <p:cNvPr id="6" name="直线连接符 12">
            <a:extLst>
              <a:ext uri="{FF2B5EF4-FFF2-40B4-BE49-F238E27FC236}">
                <a16:creationId xmlns:a16="http://schemas.microsoft.com/office/drawing/2014/main" id="{164EC250-2BD5-D14D-8AF9-DE3F61B45C8F}"/>
              </a:ext>
            </a:extLst>
          </p:cNvPr>
          <p:cNvCxnSpPr>
            <a:cxnSpLocks/>
          </p:cNvCxnSpPr>
          <p:nvPr/>
        </p:nvCxnSpPr>
        <p:spPr>
          <a:xfrm flipV="1">
            <a:off x="6967604" y="2243125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3">
            <a:extLst>
              <a:ext uri="{FF2B5EF4-FFF2-40B4-BE49-F238E27FC236}">
                <a16:creationId xmlns:a16="http://schemas.microsoft.com/office/drawing/2014/main" id="{2090FAF0-ACCD-525C-420C-B65CF37C0DC7}"/>
              </a:ext>
            </a:extLst>
          </p:cNvPr>
          <p:cNvCxnSpPr/>
          <p:nvPr/>
        </p:nvCxnSpPr>
        <p:spPr>
          <a:xfrm>
            <a:off x="6967604" y="2241630"/>
            <a:ext cx="2655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24E940-0479-B93F-D6EA-EE9699C4219F}"/>
                  </a:ext>
                </a:extLst>
              </p:cNvPr>
              <p:cNvSpPr txBox="1"/>
              <p:nvPr/>
            </p:nvSpPr>
            <p:spPr>
              <a:xfrm>
                <a:off x="5183564" y="1230601"/>
                <a:ext cx="2264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𝑀𝐸𝑇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N-1 plots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24E940-0479-B93F-D6EA-EE9699C42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64" y="1230601"/>
                <a:ext cx="2264274" cy="369332"/>
              </a:xfrm>
              <a:prstGeom prst="rect">
                <a:avLst/>
              </a:prstGeom>
              <a:blipFill>
                <a:blip r:embed="rId7"/>
                <a:stretch>
                  <a:fillRect t="-6667" r="-111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36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966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fake estimation validation(HH)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4">
            <a:extLst>
              <a:ext uri="{FF2B5EF4-FFF2-40B4-BE49-F238E27FC236}">
                <a16:creationId xmlns:a16="http://schemas.microsoft.com/office/drawing/2014/main" id="{B681D10D-AADE-0ABD-92DA-7E7A5DB705C3}"/>
              </a:ext>
            </a:extLst>
          </p:cNvPr>
          <p:cNvSpPr txBox="1"/>
          <p:nvPr/>
        </p:nvSpPr>
        <p:spPr>
          <a:xfrm>
            <a:off x="272838" y="747241"/>
            <a:ext cx="4678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Data-driven fakes in preselection region</a:t>
            </a:r>
            <a:endParaRPr lang="zh-CN" altLang="en-US" dirty="0"/>
          </a:p>
        </p:txBody>
      </p:sp>
      <p:pic>
        <p:nvPicPr>
          <p:cNvPr id="10" name="图片 7">
            <a:extLst>
              <a:ext uri="{FF2B5EF4-FFF2-40B4-BE49-F238E27FC236}">
                <a16:creationId xmlns:a16="http://schemas.microsoft.com/office/drawing/2014/main" id="{BDCE05FC-EDC4-3A52-98A2-920174262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113" y="4205772"/>
            <a:ext cx="2880000" cy="2082015"/>
          </a:xfrm>
          <a:prstGeom prst="rect">
            <a:avLst/>
          </a:prstGeom>
        </p:spPr>
      </p:pic>
      <p:pic>
        <p:nvPicPr>
          <p:cNvPr id="12" name="图片 8">
            <a:extLst>
              <a:ext uri="{FF2B5EF4-FFF2-40B4-BE49-F238E27FC236}">
                <a16:creationId xmlns:a16="http://schemas.microsoft.com/office/drawing/2014/main" id="{0EEC37EB-CE1E-E974-678C-96BDDF199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13" y="4209757"/>
            <a:ext cx="2880000" cy="2084020"/>
          </a:xfrm>
          <a:prstGeom prst="rect">
            <a:avLst/>
          </a:prstGeom>
        </p:spPr>
      </p:pic>
      <p:pic>
        <p:nvPicPr>
          <p:cNvPr id="20" name="图片 16">
            <a:extLst>
              <a:ext uri="{FF2B5EF4-FFF2-40B4-BE49-F238E27FC236}">
                <a16:creationId xmlns:a16="http://schemas.microsoft.com/office/drawing/2014/main" id="{CE9EB094-67B1-BD58-A6A5-B70F9D87A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7"/>
          <a:stretch/>
        </p:blipFill>
        <p:spPr>
          <a:xfrm>
            <a:off x="230592" y="1717284"/>
            <a:ext cx="2880000" cy="1892665"/>
          </a:xfrm>
          <a:prstGeom prst="rect">
            <a:avLst/>
          </a:prstGeom>
        </p:spPr>
      </p:pic>
      <p:sp>
        <p:nvSpPr>
          <p:cNvPr id="21" name="文本框 19">
            <a:extLst>
              <a:ext uri="{FF2B5EF4-FFF2-40B4-BE49-F238E27FC236}">
                <a16:creationId xmlns:a16="http://schemas.microsoft.com/office/drawing/2014/main" id="{ABDB0C80-725F-6796-931D-F16BE54FA698}"/>
              </a:ext>
            </a:extLst>
          </p:cNvPr>
          <p:cNvSpPr txBox="1"/>
          <p:nvPr/>
        </p:nvSpPr>
        <p:spPr>
          <a:xfrm>
            <a:off x="484275" y="1347952"/>
            <a:ext cx="237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Score distribution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F0E9017-7BFA-9624-1F57-7510B4560E2D}"/>
                  </a:ext>
                </a:extLst>
              </p:cNvPr>
              <p:cNvSpPr txBox="1"/>
              <p:nvPr/>
            </p:nvSpPr>
            <p:spPr>
              <a:xfrm>
                <a:off x="693224" y="1972449"/>
                <a:ext cx="1153640" cy="4843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9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kumimoji="1" lang="en-US" altLang="zh-CN" sz="900" b="0" i="1" smtClean="0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kumimoji="1" lang="en-US" altLang="zh-CN" sz="9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900" b="0" i="1" smtClean="0">
                        <a:latin typeface="Cambria Math" panose="02040503050406030204" pitchFamily="18" charset="0"/>
                      </a:rPr>
                      <m:t>13.6</m:t>
                    </m:r>
                  </m:oMath>
                </a14:m>
                <a:r>
                  <a:rPr kumimoji="1" lang="en-US" altLang="zh-CN" sz="900" dirty="0"/>
                  <a:t> TeV, 193.4 fb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kumimoji="1" lang="en-US" altLang="zh-CN" sz="9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sz="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F0E9017-7BFA-9624-1F57-7510B456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24" y="1972449"/>
                <a:ext cx="1153640" cy="484363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3">
            <a:extLst>
              <a:ext uri="{FF2B5EF4-FFF2-40B4-BE49-F238E27FC236}">
                <a16:creationId xmlns:a16="http://schemas.microsoft.com/office/drawing/2014/main" id="{C07D2D58-2A66-A0E4-DD87-734692639E1F}"/>
              </a:ext>
            </a:extLst>
          </p:cNvPr>
          <p:cNvSpPr txBox="1"/>
          <p:nvPr/>
        </p:nvSpPr>
        <p:spPr>
          <a:xfrm>
            <a:off x="6115113" y="1302662"/>
            <a:ext cx="280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Kinematic distribution</a:t>
            </a:r>
            <a:endParaRPr lang="zh-CN" altLang="en-US" b="1" dirty="0"/>
          </a:p>
        </p:txBody>
      </p:sp>
      <p:pic>
        <p:nvPicPr>
          <p:cNvPr id="24" name="图片 25">
            <a:extLst>
              <a:ext uri="{FF2B5EF4-FFF2-40B4-BE49-F238E27FC236}">
                <a16:creationId xmlns:a16="http://schemas.microsoft.com/office/drawing/2014/main" id="{36BC57D6-E4EF-F7F5-EF1C-6CF1F2388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56" y="1687757"/>
            <a:ext cx="2880000" cy="2141152"/>
          </a:xfrm>
          <a:prstGeom prst="rect">
            <a:avLst/>
          </a:prstGeom>
        </p:spPr>
      </p:pic>
      <p:pic>
        <p:nvPicPr>
          <p:cNvPr id="25" name="图片 27">
            <a:extLst>
              <a:ext uri="{FF2B5EF4-FFF2-40B4-BE49-F238E27FC236}">
                <a16:creationId xmlns:a16="http://schemas.microsoft.com/office/drawing/2014/main" id="{4CCF7488-C913-4590-16AA-7EA2B0153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13" y="1687757"/>
            <a:ext cx="2880000" cy="2067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9">
                <a:extLst>
                  <a:ext uri="{FF2B5EF4-FFF2-40B4-BE49-F238E27FC236}">
                    <a16:creationId xmlns:a16="http://schemas.microsoft.com/office/drawing/2014/main" id="{DFFAECE8-CAAF-1078-93B7-D4AF4D62939A}"/>
                  </a:ext>
                </a:extLst>
              </p:cNvPr>
              <p:cNvSpPr txBox="1"/>
              <p:nvPr/>
            </p:nvSpPr>
            <p:spPr>
              <a:xfrm>
                <a:off x="6373557" y="3647915"/>
                <a:ext cx="74755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6" name="文本框 29">
                <a:extLst>
                  <a:ext uri="{FF2B5EF4-FFF2-40B4-BE49-F238E27FC236}">
                    <a16:creationId xmlns:a16="http://schemas.microsoft.com/office/drawing/2014/main" id="{DFFAECE8-CAAF-1078-93B7-D4AF4D629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557" y="3647915"/>
                <a:ext cx="747556" cy="2462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F4561F11-3028-5BE5-41E6-4B51495F0E71}"/>
                  </a:ext>
                </a:extLst>
              </p:cNvPr>
              <p:cNvSpPr txBox="1"/>
              <p:nvPr/>
            </p:nvSpPr>
            <p:spPr>
              <a:xfrm>
                <a:off x="9250206" y="3614571"/>
                <a:ext cx="74755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7" name="文本框 30">
                <a:extLst>
                  <a:ext uri="{FF2B5EF4-FFF2-40B4-BE49-F238E27FC236}">
                    <a16:creationId xmlns:a16="http://schemas.microsoft.com/office/drawing/2014/main" id="{F4561F11-3028-5BE5-41E6-4B51495F0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206" y="3614571"/>
                <a:ext cx="747556" cy="246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DB3EC69-FF86-DA98-2D50-B529982D8E7D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0191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9221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background estimation 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29">
            <a:extLst>
              <a:ext uri="{FF2B5EF4-FFF2-40B4-BE49-F238E27FC236}">
                <a16:creationId xmlns:a16="http://schemas.microsoft.com/office/drawing/2014/main" id="{A9B9FE39-A8E2-1781-4528-3B4F2294A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58" y="3954758"/>
            <a:ext cx="2952000" cy="2121287"/>
          </a:xfrm>
          <a:prstGeom prst="rect">
            <a:avLst/>
          </a:prstGeom>
        </p:spPr>
      </p:pic>
      <p:pic>
        <p:nvPicPr>
          <p:cNvPr id="6" name="图片 30">
            <a:extLst>
              <a:ext uri="{FF2B5EF4-FFF2-40B4-BE49-F238E27FC236}">
                <a16:creationId xmlns:a16="http://schemas.microsoft.com/office/drawing/2014/main" id="{ED0B053A-2B1B-DEC7-2903-6F509A4FB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58" y="3966857"/>
            <a:ext cx="2952000" cy="2121286"/>
          </a:xfrm>
          <a:prstGeom prst="rect">
            <a:avLst/>
          </a:prstGeom>
        </p:spPr>
      </p:pic>
      <p:graphicFrame>
        <p:nvGraphicFramePr>
          <p:cNvPr id="17" name="内容占位符 4">
            <a:extLst>
              <a:ext uri="{FF2B5EF4-FFF2-40B4-BE49-F238E27FC236}">
                <a16:creationId xmlns:a16="http://schemas.microsoft.com/office/drawing/2014/main" id="{3C6CDFEF-323D-3302-56DB-7D0A50F370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199566"/>
              </p:ext>
            </p:extLst>
          </p:nvPr>
        </p:nvGraphicFramePr>
        <p:xfrm>
          <a:off x="87458" y="769857"/>
          <a:ext cx="12017084" cy="289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560">
                  <a:extLst>
                    <a:ext uri="{9D8B030D-6E8A-4147-A177-3AD203B41FA5}">
                      <a16:colId xmlns:a16="http://schemas.microsoft.com/office/drawing/2014/main" val="435286772"/>
                    </a:ext>
                  </a:extLst>
                </a:gridCol>
                <a:gridCol w="2065437">
                  <a:extLst>
                    <a:ext uri="{9D8B030D-6E8A-4147-A177-3AD203B41FA5}">
                      <a16:colId xmlns:a16="http://schemas.microsoft.com/office/drawing/2014/main" val="2837270519"/>
                    </a:ext>
                  </a:extLst>
                </a:gridCol>
                <a:gridCol w="2065437">
                  <a:extLst>
                    <a:ext uri="{9D8B030D-6E8A-4147-A177-3AD203B41FA5}">
                      <a16:colId xmlns:a16="http://schemas.microsoft.com/office/drawing/2014/main" val="3035651853"/>
                    </a:ext>
                  </a:extLst>
                </a:gridCol>
                <a:gridCol w="1381130">
                  <a:extLst>
                    <a:ext uri="{9D8B030D-6E8A-4147-A177-3AD203B41FA5}">
                      <a16:colId xmlns:a16="http://schemas.microsoft.com/office/drawing/2014/main" val="2068387747"/>
                    </a:ext>
                  </a:extLst>
                </a:gridCol>
                <a:gridCol w="1381130">
                  <a:extLst>
                    <a:ext uri="{9D8B030D-6E8A-4147-A177-3AD203B41FA5}">
                      <a16:colId xmlns:a16="http://schemas.microsoft.com/office/drawing/2014/main" val="1017440038"/>
                    </a:ext>
                  </a:extLst>
                </a:gridCol>
                <a:gridCol w="1381130">
                  <a:extLst>
                    <a:ext uri="{9D8B030D-6E8A-4147-A177-3AD203B41FA5}">
                      <a16:colId xmlns:a16="http://schemas.microsoft.com/office/drawing/2014/main" val="2293900635"/>
                    </a:ext>
                  </a:extLst>
                </a:gridCol>
                <a:gridCol w="1381130">
                  <a:extLst>
                    <a:ext uri="{9D8B030D-6E8A-4147-A177-3AD203B41FA5}">
                      <a16:colId xmlns:a16="http://schemas.microsoft.com/office/drawing/2014/main" val="2420499239"/>
                    </a:ext>
                  </a:extLst>
                </a:gridCol>
                <a:gridCol w="1381130">
                  <a:extLst>
                    <a:ext uri="{9D8B030D-6E8A-4147-A177-3AD203B41FA5}">
                      <a16:colId xmlns:a16="http://schemas.microsoft.com/office/drawing/2014/main" val="3154100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Region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Selections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Total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Dominant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Purity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Data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Data/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3720688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score &lt; 0.7, </a:t>
                      </a:r>
                    </a:p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Fake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e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2870 +- 40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2770 +- 40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0.96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2794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0.972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247049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score &lt; 0.7,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Z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 Score </a:t>
                      </a:r>
                      <a:r>
                        <a:rPr lang="e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276 ±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257 ±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928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 Score </a:t>
                      </a:r>
                      <a:r>
                        <a:rPr lang="e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∈ (0.5, 0.7)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251 ±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198 ±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10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score &lt; 0.7,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VV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Score &gt; 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 ± 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 ± 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687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HH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bTag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Score &gt;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374 +- 9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271 +- 5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0.72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375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9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Score </a:t>
                      </a:r>
                      <a:r>
                        <a:rPr lang="en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∈ (0.5, 0.6)</a:t>
                      </a:r>
                      <a:endParaRPr lang="e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178 +- 6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178 +- 6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0.64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195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1.09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78075"/>
                  </a:ext>
                </a:extLst>
              </a:tr>
            </a:tbl>
          </a:graphicData>
        </a:graphic>
      </p:graphicFrame>
      <p:pic>
        <p:nvPicPr>
          <p:cNvPr id="18" name="图片 10">
            <a:extLst>
              <a:ext uri="{FF2B5EF4-FFF2-40B4-BE49-F238E27FC236}">
                <a16:creationId xmlns:a16="http://schemas.microsoft.com/office/drawing/2014/main" id="{651677F1-461C-171A-B0E6-BB6022749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58" y="3954759"/>
            <a:ext cx="2952000" cy="2121287"/>
          </a:xfrm>
          <a:prstGeom prst="rect">
            <a:avLst/>
          </a:prstGeom>
        </p:spPr>
      </p:pic>
      <p:pic>
        <p:nvPicPr>
          <p:cNvPr id="28" name="图片 12">
            <a:extLst>
              <a:ext uri="{FF2B5EF4-FFF2-40B4-BE49-F238E27FC236}">
                <a16:creationId xmlns:a16="http://schemas.microsoft.com/office/drawing/2014/main" id="{ED34A61A-D8A0-8C57-8195-3639DD0DD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8" y="3954759"/>
            <a:ext cx="2952000" cy="2121287"/>
          </a:xfrm>
          <a:prstGeom prst="rect">
            <a:avLst/>
          </a:prstGeom>
        </p:spPr>
      </p:pic>
      <p:sp>
        <p:nvSpPr>
          <p:cNvPr id="29" name="文本框 33">
            <a:extLst>
              <a:ext uri="{FF2B5EF4-FFF2-40B4-BE49-F238E27FC236}">
                <a16:creationId xmlns:a16="http://schemas.microsoft.com/office/drawing/2014/main" id="{A4678439-DCCD-C677-C57B-FEC93272B2CD}"/>
              </a:ext>
            </a:extLst>
          </p:cNvPr>
          <p:cNvSpPr txBox="1"/>
          <p:nvPr/>
        </p:nvSpPr>
        <p:spPr>
          <a:xfrm>
            <a:off x="10979779" y="5078061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CR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文本框 34">
            <a:extLst>
              <a:ext uri="{FF2B5EF4-FFF2-40B4-BE49-F238E27FC236}">
                <a16:creationId xmlns:a16="http://schemas.microsoft.com/office/drawing/2014/main" id="{C3B14A05-DE70-2C63-8F7D-E87D640BE965}"/>
              </a:ext>
            </a:extLst>
          </p:cNvPr>
          <p:cNvSpPr txBox="1"/>
          <p:nvPr/>
        </p:nvSpPr>
        <p:spPr>
          <a:xfrm>
            <a:off x="5205766" y="4999900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CR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文本框 35">
            <a:extLst>
              <a:ext uri="{FF2B5EF4-FFF2-40B4-BE49-F238E27FC236}">
                <a16:creationId xmlns:a16="http://schemas.microsoft.com/office/drawing/2014/main" id="{BAE3CD98-5CD6-F52A-5E58-27204502EB53}"/>
              </a:ext>
            </a:extLst>
          </p:cNvPr>
          <p:cNvSpPr txBox="1"/>
          <p:nvPr/>
        </p:nvSpPr>
        <p:spPr>
          <a:xfrm>
            <a:off x="4694620" y="4999901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文本框 36">
            <a:extLst>
              <a:ext uri="{FF2B5EF4-FFF2-40B4-BE49-F238E27FC236}">
                <a16:creationId xmlns:a16="http://schemas.microsoft.com/office/drawing/2014/main" id="{74E0450B-A5C7-FCD2-ECD4-6C57A36EB0BA}"/>
              </a:ext>
            </a:extLst>
          </p:cNvPr>
          <p:cNvSpPr txBox="1"/>
          <p:nvPr/>
        </p:nvSpPr>
        <p:spPr>
          <a:xfrm>
            <a:off x="10458912" y="5073768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文本框 37">
            <a:extLst>
              <a:ext uri="{FF2B5EF4-FFF2-40B4-BE49-F238E27FC236}">
                <a16:creationId xmlns:a16="http://schemas.microsoft.com/office/drawing/2014/main" id="{EEDA868F-F5A9-D18B-6B7E-72BE6608FCAB}"/>
              </a:ext>
            </a:extLst>
          </p:cNvPr>
          <p:cNvSpPr txBox="1"/>
          <p:nvPr/>
        </p:nvSpPr>
        <p:spPr>
          <a:xfrm>
            <a:off x="8406347" y="5073768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文本框 38">
            <a:extLst>
              <a:ext uri="{FF2B5EF4-FFF2-40B4-BE49-F238E27FC236}">
                <a16:creationId xmlns:a16="http://schemas.microsoft.com/office/drawing/2014/main" id="{805DD2C1-F3C4-A60A-1BCF-9B49A4B9D764}"/>
              </a:ext>
            </a:extLst>
          </p:cNvPr>
          <p:cNvSpPr txBox="1"/>
          <p:nvPr/>
        </p:nvSpPr>
        <p:spPr>
          <a:xfrm>
            <a:off x="624569" y="5078060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直线连接符 12">
            <a:extLst>
              <a:ext uri="{FF2B5EF4-FFF2-40B4-BE49-F238E27FC236}">
                <a16:creationId xmlns:a16="http://schemas.microsoft.com/office/drawing/2014/main" id="{0A110D92-E3B9-7DEE-4DD7-7782E1BB4289}"/>
              </a:ext>
            </a:extLst>
          </p:cNvPr>
          <p:cNvCxnSpPr>
            <a:cxnSpLocks/>
          </p:cNvCxnSpPr>
          <p:nvPr/>
        </p:nvCxnSpPr>
        <p:spPr>
          <a:xfrm flipV="1">
            <a:off x="2197926" y="4642820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13">
            <a:extLst>
              <a:ext uri="{FF2B5EF4-FFF2-40B4-BE49-F238E27FC236}">
                <a16:creationId xmlns:a16="http://schemas.microsoft.com/office/drawing/2014/main" id="{0C53B490-D126-6023-2B43-D14A4A2B2D43}"/>
              </a:ext>
            </a:extLst>
          </p:cNvPr>
          <p:cNvCxnSpPr>
            <a:cxnSpLocks/>
          </p:cNvCxnSpPr>
          <p:nvPr/>
        </p:nvCxnSpPr>
        <p:spPr>
          <a:xfrm flipH="1">
            <a:off x="1881894" y="4641325"/>
            <a:ext cx="31603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连接符 12">
            <a:extLst>
              <a:ext uri="{FF2B5EF4-FFF2-40B4-BE49-F238E27FC236}">
                <a16:creationId xmlns:a16="http://schemas.microsoft.com/office/drawing/2014/main" id="{F7A5955D-5762-3A8E-532D-10D4A97C2077}"/>
              </a:ext>
            </a:extLst>
          </p:cNvPr>
          <p:cNvCxnSpPr>
            <a:cxnSpLocks/>
          </p:cNvCxnSpPr>
          <p:nvPr/>
        </p:nvCxnSpPr>
        <p:spPr>
          <a:xfrm flipV="1">
            <a:off x="5144841" y="4846283"/>
            <a:ext cx="0" cy="6150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12">
            <a:extLst>
              <a:ext uri="{FF2B5EF4-FFF2-40B4-BE49-F238E27FC236}">
                <a16:creationId xmlns:a16="http://schemas.microsoft.com/office/drawing/2014/main" id="{DE9E2627-9995-41E7-D283-761314E76E97}"/>
              </a:ext>
            </a:extLst>
          </p:cNvPr>
          <p:cNvCxnSpPr>
            <a:cxnSpLocks/>
          </p:cNvCxnSpPr>
          <p:nvPr/>
        </p:nvCxnSpPr>
        <p:spPr>
          <a:xfrm flipV="1">
            <a:off x="4633694" y="4846283"/>
            <a:ext cx="0" cy="6149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12">
            <a:extLst>
              <a:ext uri="{FF2B5EF4-FFF2-40B4-BE49-F238E27FC236}">
                <a16:creationId xmlns:a16="http://schemas.microsoft.com/office/drawing/2014/main" id="{CF87F2CB-229D-CC62-7413-997B3AB4CAD5}"/>
              </a:ext>
            </a:extLst>
          </p:cNvPr>
          <p:cNvCxnSpPr>
            <a:cxnSpLocks/>
          </p:cNvCxnSpPr>
          <p:nvPr/>
        </p:nvCxnSpPr>
        <p:spPr>
          <a:xfrm flipV="1">
            <a:off x="8491512" y="4853388"/>
            <a:ext cx="0" cy="6078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13">
            <a:extLst>
              <a:ext uri="{FF2B5EF4-FFF2-40B4-BE49-F238E27FC236}">
                <a16:creationId xmlns:a16="http://schemas.microsoft.com/office/drawing/2014/main" id="{F7C5BE6A-B8C9-E9DC-E221-F03FA40877A9}"/>
              </a:ext>
            </a:extLst>
          </p:cNvPr>
          <p:cNvCxnSpPr>
            <a:cxnSpLocks/>
          </p:cNvCxnSpPr>
          <p:nvPr/>
        </p:nvCxnSpPr>
        <p:spPr>
          <a:xfrm>
            <a:off x="8485094" y="4853388"/>
            <a:ext cx="2644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连接符 12">
            <a:extLst>
              <a:ext uri="{FF2B5EF4-FFF2-40B4-BE49-F238E27FC236}">
                <a16:creationId xmlns:a16="http://schemas.microsoft.com/office/drawing/2014/main" id="{7A2BC22F-A928-63CF-171F-216951C70BAA}"/>
              </a:ext>
            </a:extLst>
          </p:cNvPr>
          <p:cNvCxnSpPr>
            <a:cxnSpLocks/>
          </p:cNvCxnSpPr>
          <p:nvPr/>
        </p:nvCxnSpPr>
        <p:spPr>
          <a:xfrm flipV="1">
            <a:off x="10562976" y="4869114"/>
            <a:ext cx="0" cy="6078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连接符 12">
            <a:extLst>
              <a:ext uri="{FF2B5EF4-FFF2-40B4-BE49-F238E27FC236}">
                <a16:creationId xmlns:a16="http://schemas.microsoft.com/office/drawing/2014/main" id="{8E548DBE-FC53-FDE8-B41E-A597CA7CD350}"/>
              </a:ext>
            </a:extLst>
          </p:cNvPr>
          <p:cNvCxnSpPr>
            <a:cxnSpLocks/>
          </p:cNvCxnSpPr>
          <p:nvPr/>
        </p:nvCxnSpPr>
        <p:spPr>
          <a:xfrm flipV="1">
            <a:off x="10804106" y="4869114"/>
            <a:ext cx="0" cy="6078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8FF2B1D-4CD4-5B3A-6C1F-B1DEE6E55CFE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</a:t>
            </a:r>
            <a:endParaRPr lang="en-CN" dirty="0"/>
          </a:p>
        </p:txBody>
      </p:sp>
      <p:pic>
        <p:nvPicPr>
          <p:cNvPr id="12" name="图片 27">
            <a:extLst>
              <a:ext uri="{FF2B5EF4-FFF2-40B4-BE49-F238E27FC236}">
                <a16:creationId xmlns:a16="http://schemas.microsoft.com/office/drawing/2014/main" id="{F05C762D-70B6-8627-7926-E56644C33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7"/>
          <a:stretch/>
        </p:blipFill>
        <p:spPr>
          <a:xfrm>
            <a:off x="73335" y="5504296"/>
            <a:ext cx="2951989" cy="571749"/>
          </a:xfrm>
          <a:prstGeom prst="rect">
            <a:avLst/>
          </a:prstGeom>
        </p:spPr>
      </p:pic>
      <p:pic>
        <p:nvPicPr>
          <p:cNvPr id="19" name="图片 28">
            <a:extLst>
              <a:ext uri="{FF2B5EF4-FFF2-40B4-BE49-F238E27FC236}">
                <a16:creationId xmlns:a16="http://schemas.microsoft.com/office/drawing/2014/main" id="{7375AF00-76A0-4796-81C6-48986F0AAB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19"/>
          <a:stretch/>
        </p:blipFill>
        <p:spPr>
          <a:xfrm>
            <a:off x="3025324" y="5488853"/>
            <a:ext cx="2952000" cy="5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8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9042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signal region definition(LH)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9AB13250-F61F-40CF-8F46-9C45F059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55" y="774389"/>
            <a:ext cx="10858500" cy="5503192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Preselection</a:t>
            </a:r>
          </a:p>
          <a:p>
            <a:r>
              <a:rPr kumimoji="1" lang="en-US" altLang="zh-CN" sz="1800" dirty="0"/>
              <a:t>SR selection using neuron network score</a:t>
            </a:r>
          </a:p>
          <a:p>
            <a:pPr lvl="1"/>
            <a:r>
              <a:rPr kumimoji="1" lang="en-US" altLang="zh-CN" sz="1800" dirty="0"/>
              <a:t>Fake tau estimation using fake factor method</a:t>
            </a:r>
          </a:p>
          <a:p>
            <a:pPr lvl="1"/>
            <a:r>
              <a:rPr kumimoji="1" lang="en-US" altLang="zh-CN" sz="1800" dirty="0"/>
              <a:t>DNN signal score &gt; 0.7</a:t>
            </a:r>
          </a:p>
          <a:p>
            <a:r>
              <a:rPr kumimoji="1" lang="en-US" altLang="zh-CN" sz="1800" dirty="0"/>
              <a:t>Background 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9">
                <a:extLst>
                  <a:ext uri="{FF2B5EF4-FFF2-40B4-BE49-F238E27FC236}">
                    <a16:creationId xmlns:a16="http://schemas.microsoft.com/office/drawing/2014/main" id="{F82FCDA2-D7B4-D2A0-5B19-72F87361C5AA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1185516192"/>
                  </p:ext>
                </p:extLst>
              </p:nvPr>
            </p:nvGraphicFramePr>
            <p:xfrm>
              <a:off x="272839" y="2512412"/>
              <a:ext cx="3817351" cy="2936315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8173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4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1base lepton, 1 signal lepton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835681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3064005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8994626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trigger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3565544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Δ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𝜏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𝑀𝐸𝑇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016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𝑇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2,70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&lt;100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438542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𝜏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∈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0.6, 3.6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401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9">
                <a:extLst>
                  <a:ext uri="{FF2B5EF4-FFF2-40B4-BE49-F238E27FC236}">
                    <a16:creationId xmlns:a16="http://schemas.microsoft.com/office/drawing/2014/main" id="{F82FCDA2-D7B4-D2A0-5B19-72F87361C5AA}"/>
                  </a:ext>
                </a:extLst>
              </p:cNvPr>
              <p:cNvGraphicFramePr/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1185516192"/>
                  </p:ext>
                </p:extLst>
              </p:nvPr>
            </p:nvGraphicFramePr>
            <p:xfrm>
              <a:off x="272839" y="2512412"/>
              <a:ext cx="3817351" cy="2936315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8173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4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1base lepton, 1 signal lepton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835681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3064005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8994626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trigger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3565544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79339" marR="79339" marT="39669" marB="39669">
                        <a:blipFill>
                          <a:blip r:embed="rId6"/>
                          <a:stretch>
                            <a:fillRect t="-713043" r="-331" b="-2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2033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79339" marR="79339" marT="39669" marB="39669">
                        <a:blipFill>
                          <a:blip r:embed="rId6"/>
                          <a:stretch>
                            <a:fillRect t="-779167" r="-33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438542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79339" marR="79339" marT="39669" marB="39669">
                        <a:blipFill>
                          <a:blip r:embed="rId6"/>
                          <a:stretch>
                            <a:fillRect t="-917391" r="-33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40195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9" name="表格 13">
            <a:extLst>
              <a:ext uri="{FF2B5EF4-FFF2-40B4-BE49-F238E27FC236}">
                <a16:creationId xmlns:a16="http://schemas.microsoft.com/office/drawing/2014/main" id="{F8D8A4EA-F9DE-7F2A-BAF2-89E97974D5C5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3295193"/>
              </p:ext>
            </p:extLst>
          </p:nvPr>
        </p:nvGraphicFramePr>
        <p:xfrm>
          <a:off x="265269" y="5469744"/>
          <a:ext cx="3824921" cy="878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824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sym typeface="+mn-ea"/>
                        </a:rPr>
                        <a:t>DNN score &gt; 0.7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7D3F14F8-CA60-E6DD-A07D-4BB393666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29" y="1738241"/>
            <a:ext cx="3420000" cy="2474674"/>
          </a:xfrm>
          <a:prstGeom prst="rect">
            <a:avLst/>
          </a:prstGeom>
        </p:spPr>
      </p:pic>
      <p:pic>
        <p:nvPicPr>
          <p:cNvPr id="21" name="图片 21">
            <a:extLst>
              <a:ext uri="{FF2B5EF4-FFF2-40B4-BE49-F238E27FC236}">
                <a16:creationId xmlns:a16="http://schemas.microsoft.com/office/drawing/2014/main" id="{D56F1180-3B35-BABD-4233-7507F26DCB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62" y="1745598"/>
            <a:ext cx="3420000" cy="2478260"/>
          </a:xfrm>
          <a:prstGeom prst="rect">
            <a:avLst/>
          </a:prstGeom>
        </p:spPr>
      </p:pic>
      <p:pic>
        <p:nvPicPr>
          <p:cNvPr id="22" name="图片 25">
            <a:extLst>
              <a:ext uri="{FF2B5EF4-FFF2-40B4-BE49-F238E27FC236}">
                <a16:creationId xmlns:a16="http://schemas.microsoft.com/office/drawing/2014/main" id="{330937F3-F502-13E3-985C-18131A427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62" y="4290067"/>
            <a:ext cx="6843167" cy="1786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DD26C-CDF4-5276-B325-89AB09B9096F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5484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200CC2D-1DAD-58BA-83B8-72259856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0" y="3939256"/>
            <a:ext cx="2952004" cy="2121289"/>
          </a:xfrm>
          <a:prstGeom prst="rect">
            <a:avLst/>
          </a:prstGeom>
        </p:spPr>
      </p:pic>
      <p:pic>
        <p:nvPicPr>
          <p:cNvPr id="36" name="Picture 3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2630DC3-075F-5D9F-7379-AFAD1393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589" y="3939256"/>
            <a:ext cx="2952002" cy="2121288"/>
          </a:xfrm>
          <a:prstGeom prst="rect">
            <a:avLst/>
          </a:prstGeom>
        </p:spPr>
      </p:pic>
      <p:pic>
        <p:nvPicPr>
          <p:cNvPr id="34" name="Picture 33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CC512A4-86A4-02DA-ABCA-9DEF2DF83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77" y="3921105"/>
            <a:ext cx="3095060" cy="2224088"/>
          </a:xfrm>
          <a:prstGeom prst="rect">
            <a:avLst/>
          </a:prstGeom>
        </p:spPr>
      </p:pic>
      <p:pic>
        <p:nvPicPr>
          <p:cNvPr id="32" name="Picture 31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C326558-BE80-BFB5-DE3D-23A3BA69D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976" y="3939256"/>
            <a:ext cx="2952000" cy="21212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7F452-E0D2-473C-A3DB-A91553932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44CF2-EC0C-B30E-48CB-C47FD4E2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23EB8-FAD9-EB5E-99DC-AA2B4C66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14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9115A503-0D2F-3840-D6EB-EDD8BA8E5F1C}"/>
              </a:ext>
            </a:extLst>
          </p:cNvPr>
          <p:cNvSpPr txBox="1"/>
          <p:nvPr/>
        </p:nvSpPr>
        <p:spPr>
          <a:xfrm>
            <a:off x="769460" y="50906"/>
            <a:ext cx="9221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background estimation 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内容占位符 4">
            <a:extLst>
              <a:ext uri="{FF2B5EF4-FFF2-40B4-BE49-F238E27FC236}">
                <a16:creationId xmlns:a16="http://schemas.microsoft.com/office/drawing/2014/main" id="{07FB909B-F823-AA5B-C1AD-8E0939D89141}"/>
              </a:ext>
            </a:extLst>
          </p:cNvPr>
          <p:cNvGraphicFramePr>
            <a:graphicFrameLocks/>
          </p:cNvGraphicFramePr>
          <p:nvPr/>
        </p:nvGraphicFramePr>
        <p:xfrm>
          <a:off x="87458" y="769857"/>
          <a:ext cx="12017084" cy="289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0560">
                  <a:extLst>
                    <a:ext uri="{9D8B030D-6E8A-4147-A177-3AD203B41FA5}">
                      <a16:colId xmlns:a16="http://schemas.microsoft.com/office/drawing/2014/main" val="435286772"/>
                    </a:ext>
                  </a:extLst>
                </a:gridCol>
                <a:gridCol w="2065437">
                  <a:extLst>
                    <a:ext uri="{9D8B030D-6E8A-4147-A177-3AD203B41FA5}">
                      <a16:colId xmlns:a16="http://schemas.microsoft.com/office/drawing/2014/main" val="2837270519"/>
                    </a:ext>
                  </a:extLst>
                </a:gridCol>
                <a:gridCol w="2065437">
                  <a:extLst>
                    <a:ext uri="{9D8B030D-6E8A-4147-A177-3AD203B41FA5}">
                      <a16:colId xmlns:a16="http://schemas.microsoft.com/office/drawing/2014/main" val="3035651853"/>
                    </a:ext>
                  </a:extLst>
                </a:gridCol>
                <a:gridCol w="1381130">
                  <a:extLst>
                    <a:ext uri="{9D8B030D-6E8A-4147-A177-3AD203B41FA5}">
                      <a16:colId xmlns:a16="http://schemas.microsoft.com/office/drawing/2014/main" val="2068387747"/>
                    </a:ext>
                  </a:extLst>
                </a:gridCol>
                <a:gridCol w="1381130">
                  <a:extLst>
                    <a:ext uri="{9D8B030D-6E8A-4147-A177-3AD203B41FA5}">
                      <a16:colId xmlns:a16="http://schemas.microsoft.com/office/drawing/2014/main" val="1017440038"/>
                    </a:ext>
                  </a:extLst>
                </a:gridCol>
                <a:gridCol w="1381130">
                  <a:extLst>
                    <a:ext uri="{9D8B030D-6E8A-4147-A177-3AD203B41FA5}">
                      <a16:colId xmlns:a16="http://schemas.microsoft.com/office/drawing/2014/main" val="2293900635"/>
                    </a:ext>
                  </a:extLst>
                </a:gridCol>
                <a:gridCol w="1381130">
                  <a:extLst>
                    <a:ext uri="{9D8B030D-6E8A-4147-A177-3AD203B41FA5}">
                      <a16:colId xmlns:a16="http://schemas.microsoft.com/office/drawing/2014/main" val="2420499239"/>
                    </a:ext>
                  </a:extLst>
                </a:gridCol>
                <a:gridCol w="1381130">
                  <a:extLst>
                    <a:ext uri="{9D8B030D-6E8A-4147-A177-3AD203B41FA5}">
                      <a16:colId xmlns:a16="http://schemas.microsoft.com/office/drawing/2014/main" val="3154100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Region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Selections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Total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Dominant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400" b="1" dirty="0"/>
                        <a:t>Purity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Data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Data/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3720688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score &lt; 0.7, </a:t>
                      </a:r>
                    </a:p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Fake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e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2870 +- 40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2770 +- 40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/>
                        <a:t> </a:t>
                      </a:r>
                      <a:r>
                        <a:rPr lang="zh-CN" altLang="en-US" sz="1400" b="1" dirty="0"/>
                        <a:t>0.96</a:t>
                      </a:r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2794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0.972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247049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score &lt; 0.7,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Z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 Score </a:t>
                      </a:r>
                      <a:r>
                        <a:rPr lang="e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276 ±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257 ±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928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 Score </a:t>
                      </a:r>
                      <a:r>
                        <a:rPr lang="e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∈ (0.5, 0.7)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251 ±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198 ±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10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score &lt; 0.7,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VV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Score &gt; 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 ± 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 ± 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687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HH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bTag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Score &gt;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374 +- 9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271 +- 5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dirty="0"/>
                        <a:t>0.72</a:t>
                      </a:r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375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9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Score </a:t>
                      </a:r>
                      <a:r>
                        <a:rPr lang="en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∈ (0.5, 0.6)</a:t>
                      </a:r>
                      <a:endParaRPr lang="e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178 +- 6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178 +- 6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 dirty="0"/>
                        <a:t>0.64</a:t>
                      </a:r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195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400" dirty="0"/>
                        <a:t>1.09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78075"/>
                  </a:ext>
                </a:extLst>
              </a:tr>
            </a:tbl>
          </a:graphicData>
        </a:graphic>
      </p:graphicFrame>
      <p:sp>
        <p:nvSpPr>
          <p:cNvPr id="12" name="文本框 33">
            <a:extLst>
              <a:ext uri="{FF2B5EF4-FFF2-40B4-BE49-F238E27FC236}">
                <a16:creationId xmlns:a16="http://schemas.microsoft.com/office/drawing/2014/main" id="{2982A92C-0533-FF16-25CF-274D4CAAC063}"/>
              </a:ext>
            </a:extLst>
          </p:cNvPr>
          <p:cNvSpPr txBox="1"/>
          <p:nvPr/>
        </p:nvSpPr>
        <p:spPr>
          <a:xfrm>
            <a:off x="10979779" y="5078061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CR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文本框 34">
            <a:extLst>
              <a:ext uri="{FF2B5EF4-FFF2-40B4-BE49-F238E27FC236}">
                <a16:creationId xmlns:a16="http://schemas.microsoft.com/office/drawing/2014/main" id="{1F3D6A09-781C-6CEF-3D22-9943F5108F77}"/>
              </a:ext>
            </a:extLst>
          </p:cNvPr>
          <p:cNvSpPr txBox="1"/>
          <p:nvPr/>
        </p:nvSpPr>
        <p:spPr>
          <a:xfrm>
            <a:off x="5205766" y="4999900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CR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文本框 35">
            <a:extLst>
              <a:ext uri="{FF2B5EF4-FFF2-40B4-BE49-F238E27FC236}">
                <a16:creationId xmlns:a16="http://schemas.microsoft.com/office/drawing/2014/main" id="{C7D3A824-AD03-618E-E1F0-B61600DE7EC3}"/>
              </a:ext>
            </a:extLst>
          </p:cNvPr>
          <p:cNvSpPr txBox="1"/>
          <p:nvPr/>
        </p:nvSpPr>
        <p:spPr>
          <a:xfrm>
            <a:off x="4694620" y="4999901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文本框 36">
            <a:extLst>
              <a:ext uri="{FF2B5EF4-FFF2-40B4-BE49-F238E27FC236}">
                <a16:creationId xmlns:a16="http://schemas.microsoft.com/office/drawing/2014/main" id="{CDEB8135-0865-97C5-3149-AA0920921D10}"/>
              </a:ext>
            </a:extLst>
          </p:cNvPr>
          <p:cNvSpPr txBox="1"/>
          <p:nvPr/>
        </p:nvSpPr>
        <p:spPr>
          <a:xfrm>
            <a:off x="10594377" y="5073768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6A085BEE-EF86-53B6-50BC-8D10D2E69D7E}"/>
              </a:ext>
            </a:extLst>
          </p:cNvPr>
          <p:cNvSpPr txBox="1"/>
          <p:nvPr/>
        </p:nvSpPr>
        <p:spPr>
          <a:xfrm>
            <a:off x="8538967" y="5073768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文本框 38">
            <a:extLst>
              <a:ext uri="{FF2B5EF4-FFF2-40B4-BE49-F238E27FC236}">
                <a16:creationId xmlns:a16="http://schemas.microsoft.com/office/drawing/2014/main" id="{6618FC31-CD51-F482-E7D3-4ACC46AEEC81}"/>
              </a:ext>
            </a:extLst>
          </p:cNvPr>
          <p:cNvSpPr txBox="1"/>
          <p:nvPr/>
        </p:nvSpPr>
        <p:spPr>
          <a:xfrm>
            <a:off x="624569" y="5078060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直线连接符 12">
            <a:extLst>
              <a:ext uri="{FF2B5EF4-FFF2-40B4-BE49-F238E27FC236}">
                <a16:creationId xmlns:a16="http://schemas.microsoft.com/office/drawing/2014/main" id="{62426458-2110-E9BA-700B-DA9316572CFA}"/>
              </a:ext>
            </a:extLst>
          </p:cNvPr>
          <p:cNvCxnSpPr>
            <a:cxnSpLocks/>
          </p:cNvCxnSpPr>
          <p:nvPr/>
        </p:nvCxnSpPr>
        <p:spPr>
          <a:xfrm flipV="1">
            <a:off x="2197926" y="4642820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3">
            <a:extLst>
              <a:ext uri="{FF2B5EF4-FFF2-40B4-BE49-F238E27FC236}">
                <a16:creationId xmlns:a16="http://schemas.microsoft.com/office/drawing/2014/main" id="{AD48DD80-C175-FDF7-6A7C-11E405602C2C}"/>
              </a:ext>
            </a:extLst>
          </p:cNvPr>
          <p:cNvCxnSpPr>
            <a:cxnSpLocks/>
          </p:cNvCxnSpPr>
          <p:nvPr/>
        </p:nvCxnSpPr>
        <p:spPr>
          <a:xfrm flipH="1">
            <a:off x="1881894" y="4641325"/>
            <a:ext cx="31603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2">
            <a:extLst>
              <a:ext uri="{FF2B5EF4-FFF2-40B4-BE49-F238E27FC236}">
                <a16:creationId xmlns:a16="http://schemas.microsoft.com/office/drawing/2014/main" id="{697CEC10-072D-9C85-F532-AAC65AA72A0F}"/>
              </a:ext>
            </a:extLst>
          </p:cNvPr>
          <p:cNvCxnSpPr>
            <a:cxnSpLocks/>
          </p:cNvCxnSpPr>
          <p:nvPr/>
        </p:nvCxnSpPr>
        <p:spPr>
          <a:xfrm flipV="1">
            <a:off x="5144841" y="4846283"/>
            <a:ext cx="0" cy="6150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12">
            <a:extLst>
              <a:ext uri="{FF2B5EF4-FFF2-40B4-BE49-F238E27FC236}">
                <a16:creationId xmlns:a16="http://schemas.microsoft.com/office/drawing/2014/main" id="{C739544C-EB19-5D17-6846-66D59C5A7A63}"/>
              </a:ext>
            </a:extLst>
          </p:cNvPr>
          <p:cNvCxnSpPr>
            <a:cxnSpLocks/>
          </p:cNvCxnSpPr>
          <p:nvPr/>
        </p:nvCxnSpPr>
        <p:spPr>
          <a:xfrm flipV="1">
            <a:off x="4633694" y="4846283"/>
            <a:ext cx="0" cy="6149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12">
            <a:extLst>
              <a:ext uri="{FF2B5EF4-FFF2-40B4-BE49-F238E27FC236}">
                <a16:creationId xmlns:a16="http://schemas.microsoft.com/office/drawing/2014/main" id="{DE948BC5-CEB0-3F69-9E63-CEDE4E5AEBE9}"/>
              </a:ext>
            </a:extLst>
          </p:cNvPr>
          <p:cNvCxnSpPr>
            <a:cxnSpLocks/>
          </p:cNvCxnSpPr>
          <p:nvPr/>
        </p:nvCxnSpPr>
        <p:spPr>
          <a:xfrm flipV="1">
            <a:off x="8547352" y="4881308"/>
            <a:ext cx="0" cy="6078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13">
            <a:extLst>
              <a:ext uri="{FF2B5EF4-FFF2-40B4-BE49-F238E27FC236}">
                <a16:creationId xmlns:a16="http://schemas.microsoft.com/office/drawing/2014/main" id="{6401412D-A8AB-101B-AA64-8A48E6107369}"/>
              </a:ext>
            </a:extLst>
          </p:cNvPr>
          <p:cNvCxnSpPr>
            <a:cxnSpLocks/>
          </p:cNvCxnSpPr>
          <p:nvPr/>
        </p:nvCxnSpPr>
        <p:spPr>
          <a:xfrm>
            <a:off x="8540934" y="4881308"/>
            <a:ext cx="2644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连接符 12">
            <a:extLst>
              <a:ext uri="{FF2B5EF4-FFF2-40B4-BE49-F238E27FC236}">
                <a16:creationId xmlns:a16="http://schemas.microsoft.com/office/drawing/2014/main" id="{038D1E34-6B6B-BA4C-F9A4-391C60CF92A2}"/>
              </a:ext>
            </a:extLst>
          </p:cNvPr>
          <p:cNvCxnSpPr>
            <a:cxnSpLocks/>
          </p:cNvCxnSpPr>
          <p:nvPr/>
        </p:nvCxnSpPr>
        <p:spPr>
          <a:xfrm flipV="1">
            <a:off x="10691930" y="4853388"/>
            <a:ext cx="0" cy="6078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12">
            <a:extLst>
              <a:ext uri="{FF2B5EF4-FFF2-40B4-BE49-F238E27FC236}">
                <a16:creationId xmlns:a16="http://schemas.microsoft.com/office/drawing/2014/main" id="{83181BDE-0622-557F-6258-200F06588121}"/>
              </a:ext>
            </a:extLst>
          </p:cNvPr>
          <p:cNvCxnSpPr>
            <a:cxnSpLocks/>
          </p:cNvCxnSpPr>
          <p:nvPr/>
        </p:nvCxnSpPr>
        <p:spPr>
          <a:xfrm flipV="1">
            <a:off x="10958042" y="4838290"/>
            <a:ext cx="0" cy="6078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2F231E-2E35-CF3F-0194-D852DC4DA3DE}"/>
              </a:ext>
            </a:extLst>
          </p:cNvPr>
          <p:cNvSpPr txBox="1"/>
          <p:nvPr/>
        </p:nvSpPr>
        <p:spPr>
          <a:xfrm>
            <a:off x="801698" y="4516341"/>
            <a:ext cx="5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7FDC0F-07CE-D255-1DA3-21C9CCD0930E}"/>
              </a:ext>
            </a:extLst>
          </p:cNvPr>
          <p:cNvSpPr txBox="1"/>
          <p:nvPr/>
        </p:nvSpPr>
        <p:spPr>
          <a:xfrm>
            <a:off x="3576569" y="4499782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Z+jets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D0AB35-238F-264F-5D07-A348CF39E6FA}"/>
              </a:ext>
            </a:extLst>
          </p:cNvPr>
          <p:cNvSpPr txBox="1"/>
          <p:nvPr/>
        </p:nvSpPr>
        <p:spPr>
          <a:xfrm>
            <a:off x="6750318" y="4456659"/>
            <a:ext cx="44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FE41E0-7221-A188-EB1A-53062649826B}"/>
              </a:ext>
            </a:extLst>
          </p:cNvPr>
          <p:cNvSpPr txBox="1"/>
          <p:nvPr/>
        </p:nvSpPr>
        <p:spPr>
          <a:xfrm>
            <a:off x="9555729" y="4476951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Top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C6D1BD-B638-3319-52E1-96667CABD880}"/>
              </a:ext>
            </a:extLst>
          </p:cNvPr>
          <p:cNvSpPr/>
          <p:nvPr/>
        </p:nvSpPr>
        <p:spPr>
          <a:xfrm>
            <a:off x="7885335" y="697856"/>
            <a:ext cx="787828" cy="309288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1BEB08-5068-C2BF-E6C8-8BEB81DBE83A}"/>
              </a:ext>
            </a:extLst>
          </p:cNvPr>
          <p:cNvSpPr/>
          <p:nvPr/>
        </p:nvSpPr>
        <p:spPr>
          <a:xfrm>
            <a:off x="10642172" y="697237"/>
            <a:ext cx="787828" cy="309288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568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A9C21-D665-EF8A-02C9-17F4F48A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EED32-8AC1-537A-32B5-5F587FC3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D49F3-EFA4-38DA-E5B4-C2C45A9C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15</a:t>
            </a:fld>
            <a:endParaRPr lang="en-CN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3629ABE8-BFB8-C51A-1373-61ED0A4FEF33}"/>
              </a:ext>
            </a:extLst>
          </p:cNvPr>
          <p:cNvGraphicFramePr>
            <a:graphicFrameLocks/>
          </p:cNvGraphicFramePr>
          <p:nvPr/>
        </p:nvGraphicFramePr>
        <p:xfrm>
          <a:off x="31230" y="686314"/>
          <a:ext cx="1216077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284">
                  <a:extLst>
                    <a:ext uri="{9D8B030D-6E8A-4147-A177-3AD203B41FA5}">
                      <a16:colId xmlns:a16="http://schemas.microsoft.com/office/drawing/2014/main" val="435286772"/>
                    </a:ext>
                  </a:extLst>
                </a:gridCol>
                <a:gridCol w="3204963">
                  <a:extLst>
                    <a:ext uri="{9D8B030D-6E8A-4147-A177-3AD203B41FA5}">
                      <a16:colId xmlns:a16="http://schemas.microsoft.com/office/drawing/2014/main" val="2837270519"/>
                    </a:ext>
                  </a:extLst>
                </a:gridCol>
                <a:gridCol w="1885013">
                  <a:extLst>
                    <a:ext uri="{9D8B030D-6E8A-4147-A177-3AD203B41FA5}">
                      <a16:colId xmlns:a16="http://schemas.microsoft.com/office/drawing/2014/main" val="3035651853"/>
                    </a:ext>
                  </a:extLst>
                </a:gridCol>
                <a:gridCol w="1215702">
                  <a:extLst>
                    <a:ext uri="{9D8B030D-6E8A-4147-A177-3AD203B41FA5}">
                      <a16:colId xmlns:a16="http://schemas.microsoft.com/office/drawing/2014/main" val="2068387747"/>
                    </a:ext>
                  </a:extLst>
                </a:gridCol>
                <a:gridCol w="1329230">
                  <a:extLst>
                    <a:ext uri="{9D8B030D-6E8A-4147-A177-3AD203B41FA5}">
                      <a16:colId xmlns:a16="http://schemas.microsoft.com/office/drawing/2014/main" val="1017440038"/>
                    </a:ext>
                  </a:extLst>
                </a:gridCol>
                <a:gridCol w="1102174">
                  <a:extLst>
                    <a:ext uri="{9D8B030D-6E8A-4147-A177-3AD203B41FA5}">
                      <a16:colId xmlns:a16="http://schemas.microsoft.com/office/drawing/2014/main" val="2293900635"/>
                    </a:ext>
                  </a:extLst>
                </a:gridCol>
                <a:gridCol w="1215702">
                  <a:extLst>
                    <a:ext uri="{9D8B030D-6E8A-4147-A177-3AD203B41FA5}">
                      <a16:colId xmlns:a16="http://schemas.microsoft.com/office/drawing/2014/main" val="2420499239"/>
                    </a:ext>
                  </a:extLst>
                </a:gridCol>
                <a:gridCol w="1215702">
                  <a:extLst>
                    <a:ext uri="{9D8B030D-6E8A-4147-A177-3AD203B41FA5}">
                      <a16:colId xmlns:a16="http://schemas.microsoft.com/office/drawing/2014/main" val="3154100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Region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Selections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Total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Dominant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Purity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Data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Data/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3720688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score &lt; 0.7, max </a:t>
                      </a: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Fake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Score &gt;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3190 ± 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2950 ± 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0.9330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49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score &lt; 0.7, max </a:t>
                      </a: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Z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Score </a:t>
                      </a:r>
                      <a:r>
                        <a:rPr lang="e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1229 ±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1131 ±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1.0808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928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Score </a:t>
                      </a:r>
                      <a:r>
                        <a:rPr lang="e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∈ (0.6, 0.7)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269 ±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 ± 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1057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 score &lt; 0.7, max </a:t>
                      </a: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VV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Score &gt;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372 ±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264 ± 2.9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1.1521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68778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Score ∈ (0.5, 0.6)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329 ±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172 ± 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52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HH </a:t>
                      </a: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bTag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Score &gt;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11110 ± 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10510 ± 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92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Score ∈ (0.3, 0.5)</a:t>
                      </a:r>
                      <a:endParaRPr lang="e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4210 ± 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3500 ±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78075"/>
                  </a:ext>
                </a:extLst>
              </a:tr>
            </a:tbl>
          </a:graphicData>
        </a:graphic>
      </p:graphicFrame>
      <p:pic>
        <p:nvPicPr>
          <p:cNvPr id="6" name="图片 7">
            <a:extLst>
              <a:ext uri="{FF2B5EF4-FFF2-40B4-BE49-F238E27FC236}">
                <a16:creationId xmlns:a16="http://schemas.microsoft.com/office/drawing/2014/main" id="{D7998E92-B700-8918-464F-16A3D205A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39" y="3954113"/>
            <a:ext cx="2700000" cy="1940201"/>
          </a:xfrm>
          <a:prstGeom prst="rect">
            <a:avLst/>
          </a:prstGeom>
        </p:spPr>
      </p:pic>
      <p:pic>
        <p:nvPicPr>
          <p:cNvPr id="7" name="图片 11">
            <a:extLst>
              <a:ext uri="{FF2B5EF4-FFF2-40B4-BE49-F238E27FC236}">
                <a16:creationId xmlns:a16="http://schemas.microsoft.com/office/drawing/2014/main" id="{17E9A983-8C21-A02E-92F3-486F03CED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39" y="3973625"/>
            <a:ext cx="2700000" cy="1940201"/>
          </a:xfrm>
          <a:prstGeom prst="rect">
            <a:avLst/>
          </a:prstGeom>
        </p:spPr>
      </p:pic>
      <p:pic>
        <p:nvPicPr>
          <p:cNvPr id="8" name="图片 15">
            <a:extLst>
              <a:ext uri="{FF2B5EF4-FFF2-40B4-BE49-F238E27FC236}">
                <a16:creationId xmlns:a16="http://schemas.microsoft.com/office/drawing/2014/main" id="{E827CC6B-0741-7A49-B7A3-028ADFC8F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9" y="3986078"/>
            <a:ext cx="2700000" cy="1940201"/>
          </a:xfrm>
          <a:prstGeom prst="rect">
            <a:avLst/>
          </a:prstGeom>
        </p:spPr>
      </p:pic>
      <p:pic>
        <p:nvPicPr>
          <p:cNvPr id="9" name="图片 19">
            <a:extLst>
              <a:ext uri="{FF2B5EF4-FFF2-40B4-BE49-F238E27FC236}">
                <a16:creationId xmlns:a16="http://schemas.microsoft.com/office/drawing/2014/main" id="{B55AAD53-6CB8-C471-1919-3B58D5194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839" y="3954113"/>
            <a:ext cx="2700000" cy="1940201"/>
          </a:xfrm>
          <a:prstGeom prst="rect">
            <a:avLst/>
          </a:prstGeom>
        </p:spPr>
      </p:pic>
      <p:cxnSp>
        <p:nvCxnSpPr>
          <p:cNvPr id="10" name="直线连接符 22">
            <a:extLst>
              <a:ext uri="{FF2B5EF4-FFF2-40B4-BE49-F238E27FC236}">
                <a16:creationId xmlns:a16="http://schemas.microsoft.com/office/drawing/2014/main" id="{29B14541-0FB8-D340-9975-3DB641C0F452}"/>
              </a:ext>
            </a:extLst>
          </p:cNvPr>
          <p:cNvCxnSpPr/>
          <p:nvPr/>
        </p:nvCxnSpPr>
        <p:spPr>
          <a:xfrm flipV="1">
            <a:off x="4683254" y="4733591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23">
            <a:extLst>
              <a:ext uri="{FF2B5EF4-FFF2-40B4-BE49-F238E27FC236}">
                <a16:creationId xmlns:a16="http://schemas.microsoft.com/office/drawing/2014/main" id="{9F23CCB8-28A9-F4E4-2BFD-5336A3C0A8A5}"/>
              </a:ext>
            </a:extLst>
          </p:cNvPr>
          <p:cNvCxnSpPr/>
          <p:nvPr/>
        </p:nvCxnSpPr>
        <p:spPr>
          <a:xfrm flipV="1">
            <a:off x="7151471" y="4733591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24">
            <a:extLst>
              <a:ext uri="{FF2B5EF4-FFF2-40B4-BE49-F238E27FC236}">
                <a16:creationId xmlns:a16="http://schemas.microsoft.com/office/drawing/2014/main" id="{B87EC3F3-92D3-7A80-4473-3B519B827B2E}"/>
              </a:ext>
            </a:extLst>
          </p:cNvPr>
          <p:cNvCxnSpPr/>
          <p:nvPr/>
        </p:nvCxnSpPr>
        <p:spPr>
          <a:xfrm flipV="1">
            <a:off x="7386697" y="4733591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25">
            <a:extLst>
              <a:ext uri="{FF2B5EF4-FFF2-40B4-BE49-F238E27FC236}">
                <a16:creationId xmlns:a16="http://schemas.microsoft.com/office/drawing/2014/main" id="{DAD07863-7830-4C51-E6BB-255F01E56E21}"/>
              </a:ext>
            </a:extLst>
          </p:cNvPr>
          <p:cNvCxnSpPr/>
          <p:nvPr/>
        </p:nvCxnSpPr>
        <p:spPr>
          <a:xfrm flipV="1">
            <a:off x="9394401" y="4733591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26">
            <a:extLst>
              <a:ext uri="{FF2B5EF4-FFF2-40B4-BE49-F238E27FC236}">
                <a16:creationId xmlns:a16="http://schemas.microsoft.com/office/drawing/2014/main" id="{E7421A41-849C-7F55-D804-12B5F63D65DA}"/>
              </a:ext>
            </a:extLst>
          </p:cNvPr>
          <p:cNvCxnSpPr/>
          <p:nvPr/>
        </p:nvCxnSpPr>
        <p:spPr>
          <a:xfrm flipV="1">
            <a:off x="9851601" y="4733591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27">
            <a:extLst>
              <a:ext uri="{FF2B5EF4-FFF2-40B4-BE49-F238E27FC236}">
                <a16:creationId xmlns:a16="http://schemas.microsoft.com/office/drawing/2014/main" id="{6D198844-A03E-24B9-1CBF-B3E9684ABA4D}"/>
              </a:ext>
            </a:extLst>
          </p:cNvPr>
          <p:cNvCxnSpPr/>
          <p:nvPr/>
        </p:nvCxnSpPr>
        <p:spPr>
          <a:xfrm flipV="1">
            <a:off x="4911854" y="4733591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28">
            <a:extLst>
              <a:ext uri="{FF2B5EF4-FFF2-40B4-BE49-F238E27FC236}">
                <a16:creationId xmlns:a16="http://schemas.microsoft.com/office/drawing/2014/main" id="{8A61626D-4DCA-D3B0-AF86-309D069A3EE9}"/>
              </a:ext>
            </a:extLst>
          </p:cNvPr>
          <p:cNvCxnSpPr/>
          <p:nvPr/>
        </p:nvCxnSpPr>
        <p:spPr>
          <a:xfrm flipV="1">
            <a:off x="1754523" y="4733591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29">
            <a:extLst>
              <a:ext uri="{FF2B5EF4-FFF2-40B4-BE49-F238E27FC236}">
                <a16:creationId xmlns:a16="http://schemas.microsoft.com/office/drawing/2014/main" id="{3573D018-0207-D5DA-9BCB-9EA29B9C8F0F}"/>
              </a:ext>
            </a:extLst>
          </p:cNvPr>
          <p:cNvCxnSpPr>
            <a:cxnSpLocks/>
          </p:cNvCxnSpPr>
          <p:nvPr/>
        </p:nvCxnSpPr>
        <p:spPr>
          <a:xfrm>
            <a:off x="1754523" y="4733591"/>
            <a:ext cx="3393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31">
            <a:extLst>
              <a:ext uri="{FF2B5EF4-FFF2-40B4-BE49-F238E27FC236}">
                <a16:creationId xmlns:a16="http://schemas.microsoft.com/office/drawing/2014/main" id="{22802769-1A41-AF89-8950-37138F6B9ABE}"/>
              </a:ext>
            </a:extLst>
          </p:cNvPr>
          <p:cNvSpPr txBox="1"/>
          <p:nvPr/>
        </p:nvSpPr>
        <p:spPr>
          <a:xfrm>
            <a:off x="4608325" y="4989618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VR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文本框 32">
            <a:extLst>
              <a:ext uri="{FF2B5EF4-FFF2-40B4-BE49-F238E27FC236}">
                <a16:creationId xmlns:a16="http://schemas.microsoft.com/office/drawing/2014/main" id="{1B3C7F24-CB74-D5FB-87D7-7E34B31944A5}"/>
              </a:ext>
            </a:extLst>
          </p:cNvPr>
          <p:cNvSpPr txBox="1"/>
          <p:nvPr/>
        </p:nvSpPr>
        <p:spPr>
          <a:xfrm>
            <a:off x="4992444" y="4989617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CR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文本框 33">
            <a:extLst>
              <a:ext uri="{FF2B5EF4-FFF2-40B4-BE49-F238E27FC236}">
                <a16:creationId xmlns:a16="http://schemas.microsoft.com/office/drawing/2014/main" id="{F1E4B819-8645-F08B-6669-4F03FE79539D}"/>
              </a:ext>
            </a:extLst>
          </p:cNvPr>
          <p:cNvSpPr txBox="1"/>
          <p:nvPr/>
        </p:nvSpPr>
        <p:spPr>
          <a:xfrm>
            <a:off x="2140893" y="4989617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VR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文本框 34">
            <a:extLst>
              <a:ext uri="{FF2B5EF4-FFF2-40B4-BE49-F238E27FC236}">
                <a16:creationId xmlns:a16="http://schemas.microsoft.com/office/drawing/2014/main" id="{393B6EE7-8DC0-30A4-F3EE-2AD135C2C5BC}"/>
              </a:ext>
            </a:extLst>
          </p:cNvPr>
          <p:cNvSpPr txBox="1"/>
          <p:nvPr/>
        </p:nvSpPr>
        <p:spPr>
          <a:xfrm>
            <a:off x="7083006" y="4942384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VR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文本框 35">
            <a:extLst>
              <a:ext uri="{FF2B5EF4-FFF2-40B4-BE49-F238E27FC236}">
                <a16:creationId xmlns:a16="http://schemas.microsoft.com/office/drawing/2014/main" id="{8A5743A1-BB59-FDB4-F3FE-C6D5365EFFD4}"/>
              </a:ext>
            </a:extLst>
          </p:cNvPr>
          <p:cNvSpPr txBox="1"/>
          <p:nvPr/>
        </p:nvSpPr>
        <p:spPr>
          <a:xfrm>
            <a:off x="7539465" y="4942384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CR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文本框 36">
            <a:extLst>
              <a:ext uri="{FF2B5EF4-FFF2-40B4-BE49-F238E27FC236}">
                <a16:creationId xmlns:a16="http://schemas.microsoft.com/office/drawing/2014/main" id="{FD3341F1-71A4-4065-A2D2-F527D7B34842}"/>
              </a:ext>
            </a:extLst>
          </p:cNvPr>
          <p:cNvSpPr txBox="1"/>
          <p:nvPr/>
        </p:nvSpPr>
        <p:spPr>
          <a:xfrm>
            <a:off x="9452458" y="4942384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VR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文本框 37">
            <a:extLst>
              <a:ext uri="{FF2B5EF4-FFF2-40B4-BE49-F238E27FC236}">
                <a16:creationId xmlns:a16="http://schemas.microsoft.com/office/drawing/2014/main" id="{E5EB4D66-47A2-BBA1-03F5-16456EE65D9D}"/>
              </a:ext>
            </a:extLst>
          </p:cNvPr>
          <p:cNvSpPr txBox="1"/>
          <p:nvPr/>
        </p:nvSpPr>
        <p:spPr>
          <a:xfrm>
            <a:off x="10059037" y="4942384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CR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CF514F52-D934-F76C-0A7E-3EE80BA1AECD}"/>
              </a:ext>
            </a:extLst>
          </p:cNvPr>
          <p:cNvSpPr txBox="1"/>
          <p:nvPr/>
        </p:nvSpPr>
        <p:spPr>
          <a:xfrm>
            <a:off x="769460" y="50906"/>
            <a:ext cx="9170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background estimation 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06B9E4-FD02-5ECF-8087-F2EF93F7BD79}"/>
              </a:ext>
            </a:extLst>
          </p:cNvPr>
          <p:cNvSpPr/>
          <p:nvPr/>
        </p:nvSpPr>
        <p:spPr>
          <a:xfrm>
            <a:off x="8510977" y="557191"/>
            <a:ext cx="787828" cy="309288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36F5A7-7064-143D-29ED-FE0861FC1A82}"/>
              </a:ext>
            </a:extLst>
          </p:cNvPr>
          <p:cNvSpPr/>
          <p:nvPr/>
        </p:nvSpPr>
        <p:spPr>
          <a:xfrm>
            <a:off x="10971637" y="581147"/>
            <a:ext cx="787828" cy="309288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8992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9042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signal region definition(LH)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FB7476C1-45B2-B7C2-4558-3B86F15BF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39" y="1018160"/>
            <a:ext cx="10858500" cy="860001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Expected </a:t>
            </a:r>
            <a:r>
              <a:rPr kumimoji="1" lang="en-US" altLang="zh-CN" dirty="0" err="1"/>
              <a:t>sensitvity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30% flat systematic uncertainty</a:t>
            </a:r>
            <a:endParaRPr kumimoji="1" lang="zh-CN" altLang="en-US" dirty="0"/>
          </a:p>
        </p:txBody>
      </p:sp>
      <p:pic>
        <p:nvPicPr>
          <p:cNvPr id="2" name="图片 6">
            <a:extLst>
              <a:ext uri="{FF2B5EF4-FFF2-40B4-BE49-F238E27FC236}">
                <a16:creationId xmlns:a16="http://schemas.microsoft.com/office/drawing/2014/main" id="{6D233082-26DF-9FF0-74F6-544E72C96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0" y="1878161"/>
            <a:ext cx="4572867" cy="398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33141B-37FF-C9C8-F591-B0F33E2CA544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1856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39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 and Count(HH)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4DD26C-CDF4-5276-B325-89AB09B9096F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</a:t>
            </a: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9A9915-AB8E-A888-8F00-871A2BC00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0" y="971358"/>
            <a:ext cx="11787222" cy="53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61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Cut and Count(HH)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33141B-37FF-C9C8-F591-B0F33E2CA544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3">
                <a:extLst>
                  <a:ext uri="{FF2B5EF4-FFF2-40B4-BE49-F238E27FC236}">
                    <a16:creationId xmlns:a16="http://schemas.microsoft.com/office/drawing/2014/main" id="{99C4926F-ED1D-BD40-8752-71B226091C15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3792246940"/>
                  </p:ext>
                </p:extLst>
              </p:nvPr>
            </p:nvGraphicFramePr>
            <p:xfrm>
              <a:off x="-8463729" y="846938"/>
              <a:ext cx="5264517" cy="1983024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5264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5544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SR(1-4)</a:t>
                          </a:r>
                        </a:p>
                      </a:txBody>
                      <a:tcPr marL="86664" marR="86664" marT="43332" marB="43332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544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Pre-selection</a:t>
                          </a:r>
                        </a:p>
                      </a:txBody>
                      <a:tcPr marL="86664" marR="86664" marT="43332" marB="43332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44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𝟖𝟎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, 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𝑴𝑬𝑻</m:t>
                                  </m:r>
                                </m:e>
                              </m:d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𝟏𝟒𝟎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,</a:t>
                          </a:r>
                          <a:r>
                            <a:rPr lang="en-US" altLang="zh-CN" sz="1600" b="1" baseline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𝟔𝟎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𝑴𝑬𝑻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&lt; 100 (SR1)</a:t>
                          </a:r>
                        </a:p>
                      </a:txBody>
                      <a:tcPr marL="86664" marR="86664" marT="43332" marB="43332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54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𝟖𝟎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, 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𝑴𝑬𝑻</m:t>
                                  </m:r>
                                </m:e>
                              </m:d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𝟏𝟒𝟎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,</a:t>
                          </a:r>
                          <a:r>
                            <a:rPr lang="en-US" altLang="zh-CN" sz="1600" b="1" baseline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1" i="0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𝟏𝟎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𝟎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𝑴𝑬𝑻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(SR2)</a:t>
                          </a:r>
                        </a:p>
                      </a:txBody>
                      <a:tcPr marL="86664" marR="86664" marT="43332" marB="43332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677617"/>
                      </a:ext>
                    </a:extLst>
                  </a:tr>
                  <a:tr h="2554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𝟏𝟒𝟎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, 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𝑴𝑬𝑻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,</a:t>
                          </a:r>
                          <a:r>
                            <a:rPr lang="en-US" altLang="zh-CN" sz="1600" b="1" baseline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𝟔𝟎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𝑴𝑬𝑻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&lt; 100 (SR3)</a:t>
                          </a:r>
                        </a:p>
                      </a:txBody>
                      <a:tcPr marL="86664" marR="86664" marT="43332" marB="43332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7090132"/>
                      </a:ext>
                    </a:extLst>
                  </a:tr>
                  <a:tr h="2554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𝟏𝟒𝟎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  <m:t>𝝉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+mn-ea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, 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𝑴𝑬𝑻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,</a:t>
                          </a:r>
                          <a:r>
                            <a:rPr lang="en-US" altLang="zh-CN" sz="1600" b="1" baseline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1" i="0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𝟏𝟎𝟎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+mn-ea"/>
                                    </a:rPr>
                                    <m:t>𝑻</m:t>
                                  </m:r>
                                </m:sub>
                              </m:sSub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altLang="zh-CN" sz="1600" b="1" i="1" baseline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𝑴𝑬𝑻</m:t>
                              </m:r>
                              <m:r>
                                <a:rPr lang="en-US" altLang="zh-CN" sz="1600" b="1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(SR4)</a:t>
                          </a:r>
                        </a:p>
                      </a:txBody>
                      <a:tcPr marL="86664" marR="86664" marT="43332" marB="43332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3459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3">
                <a:extLst>
                  <a:ext uri="{FF2B5EF4-FFF2-40B4-BE49-F238E27FC236}">
                    <a16:creationId xmlns:a16="http://schemas.microsoft.com/office/drawing/2014/main" id="{99C4926F-ED1D-BD40-8752-71B226091C15}"/>
                  </a:ext>
                </a:extLst>
              </p:cNvPr>
              <p:cNvGraphicFramePr/>
              <p:nvPr>
                <p:custDataLst>
                  <p:tags r:id="rId4"/>
                </p:custDataLst>
                <p:extLst>
                  <p:ext uri="{D42A27DB-BD31-4B8C-83A1-F6EECF244321}">
                    <p14:modId xmlns:p14="http://schemas.microsoft.com/office/powerpoint/2010/main" val="3792246940"/>
                  </p:ext>
                </p:extLst>
              </p:nvPr>
            </p:nvGraphicFramePr>
            <p:xfrm>
              <a:off x="-8463729" y="846938"/>
              <a:ext cx="5264517" cy="1983024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5264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30504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SR(1-4)</a:t>
                          </a:r>
                        </a:p>
                      </a:txBody>
                      <a:tcPr marL="86664" marR="86664" marT="43332" marB="43332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0504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Pre-selection</a:t>
                          </a:r>
                        </a:p>
                      </a:txBody>
                      <a:tcPr marL="86664" marR="86664" marT="43332" marB="43332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050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86664" marR="86664" marT="43332" marB="43332">
                        <a:blipFill>
                          <a:blip r:embed="rId5"/>
                          <a:stretch>
                            <a:fillRect t="-196296" r="-240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3050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86664" marR="86664" marT="43332" marB="43332">
                        <a:blipFill>
                          <a:blip r:embed="rId5"/>
                          <a:stretch>
                            <a:fillRect t="-307692" r="-240" b="-2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677617"/>
                      </a:ext>
                    </a:extLst>
                  </a:tr>
                  <a:tr h="33050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86664" marR="86664" marT="43332" marB="43332">
                        <a:blipFill>
                          <a:blip r:embed="rId5"/>
                          <a:stretch>
                            <a:fillRect t="-407692" r="-240" b="-1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7090132"/>
                      </a:ext>
                    </a:extLst>
                  </a:tr>
                  <a:tr h="330504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86664" marR="86664" marT="43332" marB="43332">
                        <a:blipFill>
                          <a:blip r:embed="rId5"/>
                          <a:stretch>
                            <a:fillRect t="-507692" r="-240" b="-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345958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28C8697-2970-B548-C5E2-CBC19F529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46628"/>
              </p:ext>
            </p:extLst>
          </p:nvPr>
        </p:nvGraphicFramePr>
        <p:xfrm>
          <a:off x="593921" y="1838450"/>
          <a:ext cx="4328851" cy="3264575"/>
        </p:xfrm>
        <a:graphic>
          <a:graphicData uri="http://schemas.openxmlformats.org/drawingml/2006/table">
            <a:tbl>
              <a:tblPr/>
              <a:tblGrid>
                <a:gridCol w="1084925">
                  <a:extLst>
                    <a:ext uri="{9D8B030D-6E8A-4147-A177-3AD203B41FA5}">
                      <a16:colId xmlns:a16="http://schemas.microsoft.com/office/drawing/2014/main" val="2204264629"/>
                    </a:ext>
                  </a:extLst>
                </a:gridCol>
                <a:gridCol w="650955">
                  <a:extLst>
                    <a:ext uri="{9D8B030D-6E8A-4147-A177-3AD203B41FA5}">
                      <a16:colId xmlns:a16="http://schemas.microsoft.com/office/drawing/2014/main" val="3417983625"/>
                    </a:ext>
                  </a:extLst>
                </a:gridCol>
                <a:gridCol w="650955">
                  <a:extLst>
                    <a:ext uri="{9D8B030D-6E8A-4147-A177-3AD203B41FA5}">
                      <a16:colId xmlns:a16="http://schemas.microsoft.com/office/drawing/2014/main" val="4172325746"/>
                    </a:ext>
                  </a:extLst>
                </a:gridCol>
                <a:gridCol w="650955">
                  <a:extLst>
                    <a:ext uri="{9D8B030D-6E8A-4147-A177-3AD203B41FA5}">
                      <a16:colId xmlns:a16="http://schemas.microsoft.com/office/drawing/2014/main" val="2277568766"/>
                    </a:ext>
                  </a:extLst>
                </a:gridCol>
                <a:gridCol w="650955">
                  <a:extLst>
                    <a:ext uri="{9D8B030D-6E8A-4147-A177-3AD203B41FA5}">
                      <a16:colId xmlns:a16="http://schemas.microsoft.com/office/drawing/2014/main" val="1184184120"/>
                    </a:ext>
                  </a:extLst>
                </a:gridCol>
                <a:gridCol w="640106">
                  <a:extLst>
                    <a:ext uri="{9D8B030D-6E8A-4147-A177-3AD203B41FA5}">
                      <a16:colId xmlns:a16="http://schemas.microsoft.com/office/drawing/2014/main" val="4212673695"/>
                    </a:ext>
                  </a:extLst>
                </a:gridCol>
              </a:tblGrid>
              <a:tr h="346650">
                <a:tc>
                  <a:txBody>
                    <a:bodyPr/>
                    <a:lstStyle/>
                    <a:p>
                      <a:br>
                        <a:rPr lang="en-CN" sz="1100">
                          <a:effectLst/>
                          <a:latin typeface="Helvetica" pitchFamily="2" charset="0"/>
                        </a:rPr>
                      </a:br>
                      <a:endParaRPr lang="en-CN" sz="1100">
                        <a:effectLst/>
                        <a:latin typeface="Helvetica" pitchFamily="2" charset="0"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SR1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SR2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SR3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SR4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All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673830"/>
                  </a:ext>
                </a:extLst>
              </a:tr>
              <a:tr h="412271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VV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2.88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2.49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2.58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1.05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9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077138"/>
                  </a:ext>
                </a:extLst>
              </a:tr>
              <a:tr h="417696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Top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2.05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1.16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0.20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0.32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3.73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491179"/>
                  </a:ext>
                </a:extLst>
              </a:tr>
              <a:tr h="417696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Wjets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0.32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0.40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0.48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0.0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1.2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456068"/>
                  </a:ext>
                </a:extLst>
              </a:tr>
              <a:tr h="412271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Zjets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1.06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0.79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0.57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0.32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2.74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968959"/>
                  </a:ext>
                </a:extLst>
              </a:tr>
              <a:tr h="412271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BG Sum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6.31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4.84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3.83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1.69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16.67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50996"/>
                  </a:ext>
                </a:extLst>
              </a:tr>
              <a:tr h="40684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Signal</a:t>
                      </a:r>
                      <a:endParaRPr lang="en-US" sz="1100">
                        <a:effectLst/>
                      </a:endParaRPr>
                    </a:p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(100, 70)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2.35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2.15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2.00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1.73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8.23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81806"/>
                  </a:ext>
                </a:extLst>
              </a:tr>
              <a:tr h="40684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Significance</a:t>
                      </a:r>
                      <a:endParaRPr lang="en-US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0.69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0.75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0.80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1.14</a:t>
                      </a:r>
                      <a:endParaRPr lang="en-CN" sz="1100">
                        <a:effectLst/>
                      </a:endParaRPr>
                    </a:p>
                  </a:txBody>
                  <a:tcPr marL="21698" marR="21698" marT="21698" marB="21698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rgbClr val="000000"/>
                          </a:solidFill>
                          <a:effectLst/>
                          <a:latin typeface="Graphik"/>
                        </a:rPr>
                        <a:t>1.73</a:t>
                      </a:r>
                      <a:endParaRPr lang="en-CN" sz="1100" dirty="0">
                        <a:effectLst/>
                      </a:endParaRPr>
                    </a:p>
                  </a:txBody>
                  <a:tcPr marL="21698" marR="21698" marT="21698" marB="21698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03107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B859D76-931A-8F3B-40A6-ED86FC2FE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616" y="1655014"/>
            <a:ext cx="6042463" cy="3924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6BFE71-7987-5ED2-2649-B96C835B842E}"/>
                  </a:ext>
                </a:extLst>
              </p:cNvPr>
              <p:cNvSpPr txBox="1"/>
              <p:nvPr/>
            </p:nvSpPr>
            <p:spPr>
              <a:xfrm>
                <a:off x="5504602" y="957775"/>
                <a:ext cx="61444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41464D"/>
                    </a:solidFill>
                    <a:effectLst/>
                    <a:latin typeface="Graphik"/>
                  </a:rPr>
                  <a:t>Sensitivity for any pair production of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64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rgbClr val="41464D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41464D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41464D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64D"/>
                    </a:solidFill>
                    <a:effectLst/>
                    <a:latin typeface="Graphik"/>
                  </a:rPr>
                  <a:t> +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146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4146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4146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4146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64D"/>
                    </a:solidFill>
                    <a:latin typeface="Graphik"/>
                  </a:rPr>
                  <a:t> pair-production with 30% flat systematic uncertainty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6BFE71-7987-5ED2-2649-B96C835B8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02" y="957775"/>
                <a:ext cx="6144490" cy="646331"/>
              </a:xfrm>
              <a:prstGeom prst="rect">
                <a:avLst/>
              </a:prstGeom>
              <a:blipFill>
                <a:blip r:embed="rId7"/>
                <a:stretch>
                  <a:fillRect l="-825" t="-3846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44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344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 and Count(LH)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4DD26C-CDF4-5276-B325-89AB09B9096F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</a:t>
            </a:r>
            <a:endParaRPr lang="en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7217A-7061-B111-5D39-5B3591E26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" y="1371140"/>
            <a:ext cx="12235025" cy="44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3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822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Signal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2FD3DB6B-444D-588A-222F-6A6E6623C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592" y="847764"/>
                <a:ext cx="11366935" cy="386005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000" dirty="0"/>
                  <a:t>C1C1, C1N2 via </a:t>
                </a:r>
                <a:r>
                  <a:rPr kumimoji="1" lang="en-US" altLang="zh-CN" sz="2000" dirty="0" err="1"/>
                  <a:t>stau</a:t>
                </a:r>
                <a:r>
                  <a:rPr kumimoji="1" lang="en-US" altLang="zh-CN" sz="2000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𝐼𝑆𝑅</m:t>
                    </m:r>
                  </m:oMath>
                </a14:m>
                <a:endParaRPr kumimoji="1" lang="en-US" altLang="zh-CN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000" dirty="0"/>
                  <a:t>Direct </a:t>
                </a:r>
                <a:r>
                  <a:rPr kumimoji="1" lang="en-US" altLang="zh-CN" sz="2000" dirty="0" err="1"/>
                  <a:t>stau</a:t>
                </a:r>
                <a:r>
                  <a:rPr kumimoji="1" lang="en-US" altLang="zh-CN" sz="2000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br>
                  <a:rPr kumimoji="1" lang="en-US" altLang="zh-CN" sz="2000" dirty="0"/>
                </a:br>
                <a:r>
                  <a:rPr kumimoji="1" lang="en-US" altLang="zh-CN" sz="2000" dirty="0"/>
                  <a:t>ISR channel and inclusive channel</a:t>
                </a:r>
              </a:p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Previous paper: </a:t>
                </a:r>
                <a:r>
                  <a:rPr lang="en" altLang="zh-CN" sz="2000" u="none" strike="noStrike" dirty="0">
                    <a:solidFill>
                      <a:srgbClr val="063F70"/>
                    </a:solidFill>
                    <a:effectLst/>
                    <a:hlinkClick r:id="rId3"/>
                  </a:rPr>
                  <a:t>JHEP 05 (2024) 150</a:t>
                </a:r>
                <a:br>
                  <a:rPr lang="en" altLang="zh-CN" sz="2000" u="none" strike="noStrike" dirty="0">
                    <a:solidFill>
                      <a:srgbClr val="595655"/>
                    </a:solidFill>
                  </a:rPr>
                </a:br>
                <a:r>
                  <a:rPr kumimoji="1" lang="en" altLang="zh-CN" sz="2000" dirty="0" err="1"/>
                  <a:t>HadHad</a:t>
                </a:r>
                <a:r>
                  <a:rPr kumimoji="1" lang="en" altLang="zh-CN" sz="2000" dirty="0"/>
                  <a:t> channel: SR optimization using neuron network/BDT for full Run-2 + partial Run-3 data</a:t>
                </a:r>
                <a:br>
                  <a:rPr kumimoji="1" lang="en" altLang="zh-CN" sz="2000" dirty="0"/>
                </a:br>
                <a:r>
                  <a:rPr kumimoji="1" lang="en" altLang="zh-CN" sz="2000" dirty="0" err="1"/>
                  <a:t>LepHad</a:t>
                </a:r>
                <a:r>
                  <a:rPr kumimoji="1" lang="en" altLang="zh-CN" sz="2000" dirty="0"/>
                  <a:t> channel</a:t>
                </a:r>
                <a:r>
                  <a:rPr kumimoji="1" lang="en-US" altLang="zh-CN" sz="2000" dirty="0"/>
                  <a:t>: using single lepton trigger, MET trigger, new final state targeting at compressed region</a:t>
                </a:r>
                <a:endParaRPr kumimoji="1" lang="en" altLang="zh-CN" sz="2000" dirty="0"/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2FD3DB6B-444D-588A-222F-6A6E6623C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592" y="847764"/>
                <a:ext cx="11366935" cy="3860053"/>
              </a:xfrm>
              <a:blipFill>
                <a:blip r:embed="rId4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96D1954-FB8A-549C-F6B8-21CEAC7F9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60" y="4099660"/>
            <a:ext cx="2859110" cy="2361600"/>
          </a:xfrm>
          <a:prstGeom prst="rect">
            <a:avLst/>
          </a:prstGeom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49F6B51F-B966-7A9A-36F5-7B9A8F2CC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170" y="4077888"/>
            <a:ext cx="3049646" cy="2361600"/>
          </a:xfrm>
          <a:prstGeom prst="rect">
            <a:avLst/>
          </a:prstGeom>
        </p:spPr>
      </p:pic>
      <p:pic>
        <p:nvPicPr>
          <p:cNvPr id="8" name="图片 10">
            <a:extLst>
              <a:ext uri="{FF2B5EF4-FFF2-40B4-BE49-F238E27FC236}">
                <a16:creationId xmlns:a16="http://schemas.microsoft.com/office/drawing/2014/main" id="{C94C8F39-4F57-55DC-27E7-50358AC709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7" y="4080209"/>
            <a:ext cx="2812039" cy="2340000"/>
          </a:xfrm>
          <a:prstGeom prst="rect">
            <a:avLst/>
          </a:prstGeom>
        </p:spPr>
      </p:pic>
      <p:pic>
        <p:nvPicPr>
          <p:cNvPr id="10" name="图片 12">
            <a:extLst>
              <a:ext uri="{FF2B5EF4-FFF2-40B4-BE49-F238E27FC236}">
                <a16:creationId xmlns:a16="http://schemas.microsoft.com/office/drawing/2014/main" id="{EFDAE136-3A9D-6A80-AB89-3E32414AC4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56" y="4080209"/>
            <a:ext cx="2829182" cy="23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FDE38D-A4F0-64F9-F5E1-BCD30BE37E1A}"/>
              </a:ext>
            </a:extLst>
          </p:cNvPr>
          <p:cNvSpPr txBox="1"/>
          <p:nvPr/>
        </p:nvSpPr>
        <p:spPr>
          <a:xfrm>
            <a:off x="230592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7610E-7BA4-C983-70B9-BC1D4C76BC2F}"/>
              </a:ext>
            </a:extLst>
          </p:cNvPr>
          <p:cNvSpPr txBox="1"/>
          <p:nvPr/>
        </p:nvSpPr>
        <p:spPr>
          <a:xfrm>
            <a:off x="5943988" y="3815375"/>
            <a:ext cx="367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or 2 jets, leading jet at least 50 GeV</a:t>
            </a:r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BA15D6-B516-8178-F236-C0EDEB5F9FB8}"/>
              </a:ext>
            </a:extLst>
          </p:cNvPr>
          <p:cNvSpPr txBox="1"/>
          <p:nvPr/>
        </p:nvSpPr>
        <p:spPr>
          <a:xfrm>
            <a:off x="9343501" y="4284326"/>
            <a:ext cx="100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0,1,2, jet</a:t>
            </a:r>
          </a:p>
        </p:txBody>
      </p:sp>
    </p:spTree>
    <p:extLst>
      <p:ext uri="{BB962C8B-B14F-4D97-AF65-F5344CB8AC3E}">
        <p14:creationId xmlns:p14="http://schemas.microsoft.com/office/powerpoint/2010/main" val="2106096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46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Cut and Count(LH)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33141B-37FF-C9C8-F591-B0F33E2CA544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32582-9F0A-7F08-C3B8-E4FF3E803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0" y="1692002"/>
            <a:ext cx="10747515" cy="4423962"/>
          </a:xfrm>
          <a:prstGeom prst="rect">
            <a:avLst/>
          </a:prstGeom>
        </p:spPr>
      </p:pic>
      <p:graphicFrame>
        <p:nvGraphicFramePr>
          <p:cNvPr id="12" name="表格 13">
            <a:extLst>
              <a:ext uri="{FF2B5EF4-FFF2-40B4-BE49-F238E27FC236}">
                <a16:creationId xmlns:a16="http://schemas.microsoft.com/office/drawing/2014/main" id="{DA414EA2-63CC-54F6-4A3F-824D417A211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9953118"/>
              </p:ext>
            </p:extLst>
          </p:nvPr>
        </p:nvGraphicFramePr>
        <p:xfrm>
          <a:off x="-4173767" y="748145"/>
          <a:ext cx="3891323" cy="198302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891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6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sym typeface="+mn-ea"/>
                        </a:rPr>
                        <a:t>SR(1-4)</a:t>
                      </a:r>
                    </a:p>
                  </a:txBody>
                  <a:tcPr marL="86664" marR="86664" marT="43332" marB="4333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86664" marR="86664" marT="43332" marB="4333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 err="1">
                          <a:solidFill>
                            <a:schemeClr val="tx2"/>
                          </a:solidFill>
                          <a:sym typeface="+mn-ea"/>
                        </a:rPr>
                        <a:t>nJets</a:t>
                      </a:r>
                      <a:r>
                        <a:rPr lang="en-US" altLang="zh-CN" sz="1600" b="1" dirty="0">
                          <a:solidFill>
                            <a:schemeClr val="tx2"/>
                          </a:solidFill>
                          <a:sym typeface="+mn-ea"/>
                        </a:rPr>
                        <a:t> = 1, 25&lt;= tau </a:t>
                      </a:r>
                      <a:r>
                        <a:rPr lang="en-US" altLang="zh-CN" sz="1600" b="1" dirty="0" err="1">
                          <a:solidFill>
                            <a:schemeClr val="tx2"/>
                          </a:solidFill>
                          <a:sym typeface="+mn-ea"/>
                        </a:rPr>
                        <a:t>pt</a:t>
                      </a:r>
                      <a:r>
                        <a:rPr lang="en-US" altLang="zh-CN" sz="1600" b="1" dirty="0">
                          <a:solidFill>
                            <a:schemeClr val="tx2"/>
                          </a:solidFill>
                          <a:sym typeface="+mn-ea"/>
                        </a:rPr>
                        <a:t> &lt;= 50(SR1)</a:t>
                      </a:r>
                    </a:p>
                  </a:txBody>
                  <a:tcPr marL="86664" marR="86664" marT="43332" marB="4333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 err="1">
                          <a:solidFill>
                            <a:schemeClr val="tx2"/>
                          </a:solidFill>
                          <a:sym typeface="+mn-ea"/>
                        </a:rPr>
                        <a:t>nJets</a:t>
                      </a:r>
                      <a:r>
                        <a:rPr lang="en-US" altLang="zh-CN" sz="1600" b="1" dirty="0">
                          <a:solidFill>
                            <a:schemeClr val="tx2"/>
                          </a:solidFill>
                          <a:sym typeface="+mn-ea"/>
                        </a:rPr>
                        <a:t> &gt; 1, 25 &lt;= tau </a:t>
                      </a:r>
                      <a:r>
                        <a:rPr lang="en-US" altLang="zh-CN" sz="1600" b="1" dirty="0" err="1">
                          <a:solidFill>
                            <a:schemeClr val="tx2"/>
                          </a:solidFill>
                          <a:sym typeface="+mn-ea"/>
                        </a:rPr>
                        <a:t>pt</a:t>
                      </a:r>
                      <a:r>
                        <a:rPr lang="en-US" altLang="zh-CN" sz="1600" b="1" dirty="0">
                          <a:solidFill>
                            <a:schemeClr val="tx2"/>
                          </a:solidFill>
                          <a:sym typeface="+mn-ea"/>
                        </a:rPr>
                        <a:t> &lt;= 50(SR2)</a:t>
                      </a:r>
                    </a:p>
                  </a:txBody>
                  <a:tcPr marL="86664" marR="86664" marT="43332" marB="4333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677617"/>
                  </a:ext>
                </a:extLst>
              </a:tr>
              <a:tr h="326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 err="1">
                          <a:solidFill>
                            <a:schemeClr val="tx2"/>
                          </a:solidFill>
                          <a:sym typeface="+mn-ea"/>
                        </a:rPr>
                        <a:t>nJets</a:t>
                      </a:r>
                      <a:r>
                        <a:rPr lang="en-US" altLang="zh-CN" sz="1600" b="1" dirty="0">
                          <a:solidFill>
                            <a:schemeClr val="tx2"/>
                          </a:solidFill>
                          <a:sym typeface="+mn-ea"/>
                        </a:rPr>
                        <a:t> = 1, tau </a:t>
                      </a:r>
                      <a:r>
                        <a:rPr lang="en-US" altLang="zh-CN" sz="1600" b="1" dirty="0" err="1">
                          <a:solidFill>
                            <a:schemeClr val="tx2"/>
                          </a:solidFill>
                          <a:sym typeface="+mn-ea"/>
                        </a:rPr>
                        <a:t>pt</a:t>
                      </a:r>
                      <a:r>
                        <a:rPr lang="en-US" altLang="zh-CN" sz="1600" b="1" dirty="0">
                          <a:solidFill>
                            <a:schemeClr val="tx2"/>
                          </a:solidFill>
                          <a:sym typeface="+mn-ea"/>
                        </a:rPr>
                        <a:t> &gt; 50(SR3)</a:t>
                      </a:r>
                    </a:p>
                  </a:txBody>
                  <a:tcPr marL="86664" marR="86664" marT="43332" marB="4333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090132"/>
                  </a:ext>
                </a:extLst>
              </a:tr>
              <a:tr h="326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 err="1">
                          <a:solidFill>
                            <a:schemeClr val="tx2"/>
                          </a:solidFill>
                          <a:sym typeface="+mn-ea"/>
                        </a:rPr>
                        <a:t>nJets</a:t>
                      </a:r>
                      <a:r>
                        <a:rPr lang="en-US" altLang="zh-CN" sz="1600" b="1" dirty="0">
                          <a:solidFill>
                            <a:schemeClr val="tx2"/>
                          </a:solidFill>
                          <a:sym typeface="+mn-ea"/>
                        </a:rPr>
                        <a:t> &gt; 1, tau </a:t>
                      </a:r>
                      <a:r>
                        <a:rPr lang="en-US" altLang="zh-CN" sz="1600" b="1" dirty="0" err="1">
                          <a:solidFill>
                            <a:schemeClr val="tx2"/>
                          </a:solidFill>
                          <a:sym typeface="+mn-ea"/>
                        </a:rPr>
                        <a:t>pt</a:t>
                      </a:r>
                      <a:r>
                        <a:rPr lang="en-US" altLang="zh-CN" sz="1600" b="1" dirty="0">
                          <a:solidFill>
                            <a:schemeClr val="tx2"/>
                          </a:solidFill>
                          <a:sym typeface="+mn-ea"/>
                        </a:rPr>
                        <a:t> &gt; 50(SR4)</a:t>
                      </a:r>
                    </a:p>
                  </a:txBody>
                  <a:tcPr marL="86664" marR="86664" marT="43332" marB="4333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5958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3BF7809-A0EC-EA9E-695B-FE9C87893810}"/>
              </a:ext>
            </a:extLst>
          </p:cNvPr>
          <p:cNvSpPr txBox="1"/>
          <p:nvPr/>
        </p:nvSpPr>
        <p:spPr>
          <a:xfrm>
            <a:off x="769460" y="1182130"/>
            <a:ext cx="510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Sensitivity mapping with 30% systematic uncertainty</a:t>
            </a:r>
          </a:p>
        </p:txBody>
      </p:sp>
    </p:spTree>
    <p:extLst>
      <p:ext uri="{BB962C8B-B14F-4D97-AF65-F5344CB8AC3E}">
        <p14:creationId xmlns:p14="http://schemas.microsoft.com/office/powerpoint/2010/main" val="1152358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8388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Background Estimation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33141B-37FF-C9C8-F591-B0F33E2CA544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</a:t>
            </a:r>
            <a:endParaRPr lang="en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35E6DE-F815-D883-A839-C41DDD74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4" y="1236083"/>
            <a:ext cx="10937631" cy="47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40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827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Background Estimation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33141B-37FF-C9C8-F591-B0F33E2CA544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72B57-F8F9-5A1D-106C-2FA53BB1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74" y="1192671"/>
            <a:ext cx="10313651" cy="47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1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827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motivation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endParaRPr lang="en-CN" dirty="0"/>
          </a:p>
        </p:txBody>
      </p:sp>
      <p:sp>
        <p:nvSpPr>
          <p:cNvPr id="43" name="Google Shape;220;p31">
            <a:extLst>
              <a:ext uri="{FF2B5EF4-FFF2-40B4-BE49-F238E27FC236}">
                <a16:creationId xmlns:a16="http://schemas.microsoft.com/office/drawing/2014/main" id="{BD3890CC-CC0A-E102-418C-D46390F4969F}"/>
              </a:ext>
            </a:extLst>
          </p:cNvPr>
          <p:cNvSpPr txBox="1"/>
          <p:nvPr/>
        </p:nvSpPr>
        <p:spPr>
          <a:xfrm>
            <a:off x="10350374" y="2683682"/>
            <a:ext cx="212650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before:  71267.95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after:  24429.68</a:t>
            </a:r>
            <a:endParaRPr sz="1100"/>
          </a:p>
        </p:txBody>
      </p:sp>
      <p:pic>
        <p:nvPicPr>
          <p:cNvPr id="2" name="Google Shape;137;p26">
            <a:extLst>
              <a:ext uri="{FF2B5EF4-FFF2-40B4-BE49-F238E27FC236}">
                <a16:creationId xmlns:a16="http://schemas.microsoft.com/office/drawing/2014/main" id="{6F1BAFD2-C341-3EAA-6755-72BF8F3C87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707" y="3573582"/>
            <a:ext cx="3200394" cy="258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6;p26">
            <a:extLst>
              <a:ext uri="{FF2B5EF4-FFF2-40B4-BE49-F238E27FC236}">
                <a16:creationId xmlns:a16="http://schemas.microsoft.com/office/drawing/2014/main" id="{CB8A0E0C-28EE-708D-6600-1440555635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6763" y="1151200"/>
            <a:ext cx="3101338" cy="22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0;p26">
            <a:extLst>
              <a:ext uri="{FF2B5EF4-FFF2-40B4-BE49-F238E27FC236}">
                <a16:creationId xmlns:a16="http://schemas.microsoft.com/office/drawing/2014/main" id="{F6174F23-A726-F392-3319-D60A560CEC5B}"/>
              </a:ext>
            </a:extLst>
          </p:cNvPr>
          <p:cNvSpPr txBox="1"/>
          <p:nvPr/>
        </p:nvSpPr>
        <p:spPr>
          <a:xfrm>
            <a:off x="5683041" y="1125237"/>
            <a:ext cx="5688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Sensitivity to direct </a:t>
            </a:r>
            <a:r>
              <a:rPr lang="en" dirty="0" err="1"/>
              <a:t>stau</a:t>
            </a:r>
            <a:r>
              <a:rPr lang="en" dirty="0"/>
              <a:t> production is difficult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Low cross-sections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Hadronically-decaying </a:t>
            </a:r>
            <a:r>
              <a:rPr lang="en" dirty="0" err="1"/>
              <a:t>taus</a:t>
            </a:r>
            <a:r>
              <a:rPr lang="en" dirty="0"/>
              <a:t> are difficult objects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Possible final states       …  and problems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0000"/>
                </a:solidFill>
              </a:rPr>
              <a:t>τ</a:t>
            </a:r>
            <a:r>
              <a:rPr lang="en" baseline="-25000" dirty="0" err="1">
                <a:solidFill>
                  <a:srgbClr val="000000"/>
                </a:solidFill>
              </a:rPr>
              <a:t>had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τ</a:t>
            </a:r>
            <a:r>
              <a:rPr lang="en" baseline="-25000" dirty="0" err="1">
                <a:solidFill>
                  <a:srgbClr val="000000"/>
                </a:solidFill>
              </a:rPr>
              <a:t>had</a:t>
            </a:r>
            <a:r>
              <a:rPr lang="en" baseline="-25000" dirty="0">
                <a:solidFill>
                  <a:srgbClr val="000000"/>
                </a:solidFill>
              </a:rPr>
              <a:t>    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/>
              <a:t> BR = 42%       trigger on 2x high </a:t>
            </a:r>
            <a:r>
              <a:rPr lang="en" dirty="0" err="1"/>
              <a:t>pT</a:t>
            </a:r>
            <a:r>
              <a:rPr lang="en" dirty="0"/>
              <a:t> </a:t>
            </a:r>
            <a:r>
              <a:rPr lang="en" dirty="0" err="1"/>
              <a:t>taus</a:t>
            </a:r>
            <a:r>
              <a:rPr lang="en" dirty="0"/>
              <a:t>, large </a:t>
            </a:r>
            <a:r>
              <a:rPr lang="en" dirty="0" err="1">
                <a:solidFill>
                  <a:srgbClr val="000000"/>
                </a:solidFill>
              </a:rPr>
              <a:t>Δm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0000"/>
                </a:solidFill>
              </a:rPr>
              <a:t>τ</a:t>
            </a:r>
            <a:r>
              <a:rPr lang="en" baseline="-25000" dirty="0" err="1">
                <a:solidFill>
                  <a:srgbClr val="000000"/>
                </a:solidFill>
              </a:rPr>
              <a:t>had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τ</a:t>
            </a:r>
            <a:r>
              <a:rPr lang="en" baseline="-25000" dirty="0" err="1">
                <a:solidFill>
                  <a:srgbClr val="000000"/>
                </a:solidFill>
              </a:rPr>
              <a:t>lep</a:t>
            </a:r>
            <a:r>
              <a:rPr lang="en" baseline="-25000" dirty="0">
                <a:solidFill>
                  <a:srgbClr val="000000"/>
                </a:solidFill>
              </a:rPr>
              <a:t>    </a:t>
            </a:r>
            <a:r>
              <a:rPr lang="en" dirty="0">
                <a:solidFill>
                  <a:srgbClr val="000000"/>
                </a:solidFill>
              </a:rPr>
              <a:t>   BR = 46%       large </a:t>
            </a:r>
            <a:r>
              <a:rPr lang="en" dirty="0" err="1">
                <a:solidFill>
                  <a:srgbClr val="000000"/>
                </a:solidFill>
              </a:rPr>
              <a:t>W+jets</a:t>
            </a:r>
            <a:r>
              <a:rPr lang="en" dirty="0">
                <a:solidFill>
                  <a:srgbClr val="000000"/>
                </a:solidFill>
              </a:rPr>
              <a:t> background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 err="1">
                <a:solidFill>
                  <a:srgbClr val="000000"/>
                </a:solidFill>
              </a:rPr>
              <a:t>τ</a:t>
            </a:r>
            <a:r>
              <a:rPr lang="en" baseline="-25000" dirty="0" err="1">
                <a:solidFill>
                  <a:srgbClr val="000000"/>
                </a:solidFill>
              </a:rPr>
              <a:t>lep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τ</a:t>
            </a:r>
            <a:r>
              <a:rPr lang="en" baseline="-25000" dirty="0" err="1">
                <a:solidFill>
                  <a:srgbClr val="000000"/>
                </a:solidFill>
              </a:rPr>
              <a:t>lep</a:t>
            </a:r>
            <a:r>
              <a:rPr lang="en" baseline="-25000" dirty="0">
                <a:solidFill>
                  <a:srgbClr val="000000"/>
                </a:solidFill>
              </a:rPr>
              <a:t>    </a:t>
            </a:r>
            <a:r>
              <a:rPr lang="en" dirty="0">
                <a:solidFill>
                  <a:srgbClr val="000000"/>
                </a:solidFill>
              </a:rPr>
              <a:t>    BR = 12%       leptons are soft (Ben H study)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0000"/>
                </a:solidFill>
              </a:rPr>
              <a:t>τ</a:t>
            </a:r>
            <a:r>
              <a:rPr lang="en" baseline="-25000" dirty="0" err="1">
                <a:solidFill>
                  <a:srgbClr val="000000"/>
                </a:solidFill>
              </a:rPr>
              <a:t>had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τ</a:t>
            </a:r>
            <a:r>
              <a:rPr lang="en" baseline="-25000" dirty="0" err="1">
                <a:solidFill>
                  <a:srgbClr val="000000"/>
                </a:solidFill>
              </a:rPr>
              <a:t>had</a:t>
            </a:r>
            <a:r>
              <a:rPr lang="en" baseline="-25000" dirty="0">
                <a:solidFill>
                  <a:srgbClr val="000000"/>
                </a:solidFill>
              </a:rPr>
              <a:t>  </a:t>
            </a:r>
            <a:r>
              <a:rPr lang="en" dirty="0">
                <a:solidFill>
                  <a:srgbClr val="000000"/>
                </a:solidFill>
              </a:rPr>
              <a:t>has been the main focus for ATLAS so far, with potential improvements at low mass from Dom’s ML efforts.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2-tau triggering 95,75  or  75,40+MET 150 kills moderate </a:t>
            </a:r>
            <a:r>
              <a:rPr lang="en" dirty="0" err="1">
                <a:solidFill>
                  <a:srgbClr val="000000"/>
                </a:solidFill>
              </a:rPr>
              <a:t>Δm</a:t>
            </a:r>
            <a:r>
              <a:rPr lang="en" dirty="0">
                <a:solidFill>
                  <a:srgbClr val="000000"/>
                </a:solidFill>
              </a:rPr>
              <a:t> signals.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Huge uncovered region from moderate </a:t>
            </a:r>
            <a:r>
              <a:rPr lang="en" dirty="0" err="1">
                <a:solidFill>
                  <a:srgbClr val="000000"/>
                </a:solidFill>
              </a:rPr>
              <a:t>Δm</a:t>
            </a:r>
            <a:r>
              <a:rPr lang="en" dirty="0">
                <a:solidFill>
                  <a:srgbClr val="000000"/>
                </a:solidFill>
              </a:rPr>
              <a:t> → low </a:t>
            </a:r>
            <a:r>
              <a:rPr lang="en" dirty="0" err="1">
                <a:solidFill>
                  <a:srgbClr val="000000"/>
                </a:solidFill>
              </a:rPr>
              <a:t>Δm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FF0000"/>
                </a:solidFill>
              </a:rPr>
              <a:t>Target with the </a:t>
            </a:r>
            <a:r>
              <a:rPr lang="en" b="1" dirty="0" err="1">
                <a:solidFill>
                  <a:srgbClr val="FF0000"/>
                </a:solidFill>
              </a:rPr>
              <a:t>τ</a:t>
            </a:r>
            <a:r>
              <a:rPr lang="en" b="1" baseline="-25000" dirty="0" err="1">
                <a:solidFill>
                  <a:srgbClr val="FF0000"/>
                </a:solidFill>
              </a:rPr>
              <a:t>had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b="1" dirty="0" err="1">
                <a:solidFill>
                  <a:srgbClr val="FF0000"/>
                </a:solidFill>
              </a:rPr>
              <a:t>τ</a:t>
            </a:r>
            <a:r>
              <a:rPr lang="en" b="1" baseline="-25000" dirty="0" err="1">
                <a:solidFill>
                  <a:srgbClr val="FF0000"/>
                </a:solidFill>
              </a:rPr>
              <a:t>lep</a:t>
            </a:r>
            <a:r>
              <a:rPr lang="en" b="1" baseline="-25000" dirty="0">
                <a:solidFill>
                  <a:srgbClr val="FF0000"/>
                </a:solidFill>
              </a:rPr>
              <a:t>  </a:t>
            </a:r>
            <a:r>
              <a:rPr lang="en" b="1" dirty="0">
                <a:solidFill>
                  <a:srgbClr val="FF0000"/>
                </a:solidFill>
              </a:rPr>
              <a:t>channel and use single </a:t>
            </a:r>
            <a:r>
              <a:rPr lang="en" b="1" dirty="0" err="1">
                <a:solidFill>
                  <a:srgbClr val="FF0000"/>
                </a:solidFill>
              </a:rPr>
              <a:t>lep</a:t>
            </a:r>
            <a:r>
              <a:rPr lang="en" b="1" dirty="0">
                <a:solidFill>
                  <a:srgbClr val="FF0000"/>
                </a:solidFill>
              </a:rPr>
              <a:t> triggers 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38;p26">
            <a:extLst>
              <a:ext uri="{FF2B5EF4-FFF2-40B4-BE49-F238E27FC236}">
                <a16:creationId xmlns:a16="http://schemas.microsoft.com/office/drawing/2014/main" id="{3988814F-AAAC-B820-A770-534F0DA49E1B}"/>
              </a:ext>
            </a:extLst>
          </p:cNvPr>
          <p:cNvSpPr/>
          <p:nvPr/>
        </p:nvSpPr>
        <p:spPr>
          <a:xfrm rot="2845917">
            <a:off x="1887899" y="4621531"/>
            <a:ext cx="274959" cy="98495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230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9683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signle-lep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SR definition(LH)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endParaRPr lang="en-CN" dirty="0"/>
          </a:p>
        </p:txBody>
      </p:sp>
      <p:pic>
        <p:nvPicPr>
          <p:cNvPr id="7" name="Google Shape;261;p33">
            <a:extLst>
              <a:ext uri="{FF2B5EF4-FFF2-40B4-BE49-F238E27FC236}">
                <a16:creationId xmlns:a16="http://schemas.microsoft.com/office/drawing/2014/main" id="{384EE8F7-A019-6B3B-9FBD-2EE1B6D912B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84373" y="3589827"/>
            <a:ext cx="3372583" cy="279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3;p33">
            <a:extLst>
              <a:ext uri="{FF2B5EF4-FFF2-40B4-BE49-F238E27FC236}">
                <a16:creationId xmlns:a16="http://schemas.microsoft.com/office/drawing/2014/main" id="{CDB2FA15-B5B0-8DC3-F1B5-F3AAACF0602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84463" y="3596040"/>
            <a:ext cx="3428796" cy="279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2;p33">
            <a:extLst>
              <a:ext uri="{FF2B5EF4-FFF2-40B4-BE49-F238E27FC236}">
                <a16:creationId xmlns:a16="http://schemas.microsoft.com/office/drawing/2014/main" id="{50ED5235-BCEB-2479-A84C-C4CD33966F24}"/>
              </a:ext>
            </a:extLst>
          </p:cNvPr>
          <p:cNvSpPr txBox="1"/>
          <p:nvPr/>
        </p:nvSpPr>
        <p:spPr>
          <a:xfrm>
            <a:off x="10995044" y="4576598"/>
            <a:ext cx="975918" cy="4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0J channel</a:t>
            </a:r>
            <a:endParaRPr sz="10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Z = 0.36</a:t>
            </a:r>
            <a:endParaRPr sz="1000" dirty="0"/>
          </a:p>
        </p:txBody>
      </p:sp>
      <p:sp>
        <p:nvSpPr>
          <p:cNvPr id="12" name="Google Shape;264;p33">
            <a:extLst>
              <a:ext uri="{FF2B5EF4-FFF2-40B4-BE49-F238E27FC236}">
                <a16:creationId xmlns:a16="http://schemas.microsoft.com/office/drawing/2014/main" id="{D2DAFB3A-A9DD-ECCA-A306-DA20573B6DF4}"/>
              </a:ext>
            </a:extLst>
          </p:cNvPr>
          <p:cNvSpPr txBox="1"/>
          <p:nvPr/>
        </p:nvSpPr>
        <p:spPr>
          <a:xfrm>
            <a:off x="6690462" y="4653686"/>
            <a:ext cx="984914" cy="4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&gt;=1J channel</a:t>
            </a:r>
            <a:endParaRPr sz="10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= 1.01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4">
                <a:extLst>
                  <a:ext uri="{FF2B5EF4-FFF2-40B4-BE49-F238E27FC236}">
                    <a16:creationId xmlns:a16="http://schemas.microsoft.com/office/drawing/2014/main" id="{8EA038ED-EE93-1CFB-4E8E-03B15B8F748B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2862048999"/>
                  </p:ext>
                </p:extLst>
              </p:nvPr>
            </p:nvGraphicFramePr>
            <p:xfrm>
              <a:off x="0" y="797690"/>
              <a:ext cx="3569447" cy="334619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== 1 Tight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Single-lepton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15 GeV &lt; MET &lt; 200 GeV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METSig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&gt; 2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MT2 &lt; 90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+mn-ea"/>
                                  </a:rPr>
                                  <m:t>𝑑𝑅</m:t>
                                </m:r>
                                <m:d>
                                  <m:dPr>
                                    <m:ctrlP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𝑙𝑒𝑝</m:t>
                                    </m:r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𝑡𝑎𝑢</m:t>
                                    </m:r>
                                  </m:e>
                                </m:d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+mn-ea"/>
                                  </a:rPr>
                                  <m:t>&lt;3.6</m:t>
                                </m:r>
                              </m:oMath>
                            </m:oMathPara>
                          </a14:m>
                          <a:endParaRPr lang="en-US" altLang="zh-CN" sz="1600" kern="1200" dirty="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  <a:cs typeface="+mn-cs"/>
                            <a:sym typeface="+mn-ea"/>
                          </a:endParaRP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custom MT cut*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{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𝟏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,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𝟐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}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 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𝒄𝒖𝒕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*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4">
                <a:extLst>
                  <a:ext uri="{FF2B5EF4-FFF2-40B4-BE49-F238E27FC236}">
                    <a16:creationId xmlns:a16="http://schemas.microsoft.com/office/drawing/2014/main" id="{8EA038ED-EE93-1CFB-4E8E-03B15B8F748B}"/>
                  </a:ext>
                </a:extLst>
              </p:cNvPr>
              <p:cNvGraphicFramePr/>
              <p:nvPr>
                <p:custDataLst>
                  <p:tags r:id="rId7"/>
                </p:custDataLst>
                <p:extLst>
                  <p:ext uri="{D42A27DB-BD31-4B8C-83A1-F6EECF244321}">
                    <p14:modId xmlns:p14="http://schemas.microsoft.com/office/powerpoint/2010/main" val="2862048999"/>
                  </p:ext>
                </p:extLst>
              </p:nvPr>
            </p:nvGraphicFramePr>
            <p:xfrm>
              <a:off x="0" y="797690"/>
              <a:ext cx="3569447" cy="334619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== 1 Tight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Single-lepton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8"/>
                          <a:stretch>
                            <a:fillRect t="-128846" r="-355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9156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8"/>
                          <a:stretch>
                            <a:fillRect t="-850000" r="-355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表格 13">
            <a:extLst>
              <a:ext uri="{FF2B5EF4-FFF2-40B4-BE49-F238E27FC236}">
                <a16:creationId xmlns:a16="http://schemas.microsoft.com/office/drawing/2014/main" id="{3AA41C2E-F51B-B656-0078-796B66AEE3C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3673584"/>
              </p:ext>
            </p:extLst>
          </p:nvPr>
        </p:nvGraphicFramePr>
        <p:xfrm>
          <a:off x="0" y="4307100"/>
          <a:ext cx="3569448" cy="117142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84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4724">
                  <a:extLst>
                    <a:ext uri="{9D8B030D-6E8A-4147-A177-3AD203B41FA5}">
                      <a16:colId xmlns:a16="http://schemas.microsoft.com/office/drawing/2014/main" val="2157936908"/>
                    </a:ext>
                  </a:extLst>
                </a:gridCol>
              </a:tblGrid>
              <a:tr h="291486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86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&gt;=1 Jet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== 0 Jet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458035"/>
                  </a:ext>
                </a:extLst>
              </a:tr>
              <a:tr h="291486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sym typeface="+mn-ea"/>
                        </a:rPr>
                        <a:t>DNN score &gt; 0.9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4" name="Google Shape;272;p34">
            <a:extLst>
              <a:ext uri="{FF2B5EF4-FFF2-40B4-BE49-F238E27FC236}">
                <a16:creationId xmlns:a16="http://schemas.microsoft.com/office/drawing/2014/main" id="{B5EEB7B5-2447-E15E-69F0-71C0AE9AEABB}"/>
              </a:ext>
            </a:extLst>
          </p:cNvPr>
          <p:cNvGrpSpPr/>
          <p:nvPr/>
        </p:nvGrpSpPr>
        <p:grpSpPr>
          <a:xfrm>
            <a:off x="4342243" y="809718"/>
            <a:ext cx="3471016" cy="2677556"/>
            <a:chOff x="3455323" y="1789079"/>
            <a:chExt cx="5864400" cy="4523822"/>
          </a:xfrm>
        </p:grpSpPr>
        <p:pic>
          <p:nvPicPr>
            <p:cNvPr id="58" name="Google Shape;273;p34">
              <a:extLst>
                <a:ext uri="{FF2B5EF4-FFF2-40B4-BE49-F238E27FC236}">
                  <a16:creationId xmlns:a16="http://schemas.microsoft.com/office/drawing/2014/main" id="{6B4856CF-BD1A-67CA-81D9-B4AB62C04AB7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55323" y="1789079"/>
              <a:ext cx="5864400" cy="45238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274;p34">
              <a:extLst>
                <a:ext uri="{FF2B5EF4-FFF2-40B4-BE49-F238E27FC236}">
                  <a16:creationId xmlns:a16="http://schemas.microsoft.com/office/drawing/2014/main" id="{651D1DA0-B75B-B640-7F02-BAB577203785}"/>
                </a:ext>
              </a:extLst>
            </p:cNvPr>
            <p:cNvSpPr/>
            <p:nvPr/>
          </p:nvSpPr>
          <p:spPr>
            <a:xfrm>
              <a:off x="8398167" y="3200401"/>
              <a:ext cx="745435" cy="146034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75;p34">
              <a:extLst>
                <a:ext uri="{FF2B5EF4-FFF2-40B4-BE49-F238E27FC236}">
                  <a16:creationId xmlns:a16="http://schemas.microsoft.com/office/drawing/2014/main" id="{B6D4D521-8385-A9F7-3118-1166F693BA38}"/>
                </a:ext>
              </a:extLst>
            </p:cNvPr>
            <p:cNvSpPr/>
            <p:nvPr/>
          </p:nvSpPr>
          <p:spPr>
            <a:xfrm>
              <a:off x="6778089" y="3200400"/>
              <a:ext cx="1543880" cy="1460340"/>
            </a:xfrm>
            <a:prstGeom prst="rect">
              <a:avLst/>
            </a:prstGeom>
            <a:noFill/>
            <a:ln w="762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76;p34">
              <a:extLst>
                <a:ext uri="{FF2B5EF4-FFF2-40B4-BE49-F238E27FC236}">
                  <a16:creationId xmlns:a16="http://schemas.microsoft.com/office/drawing/2014/main" id="{F009DD34-0B28-DBE3-3B23-525245492C5A}"/>
                </a:ext>
              </a:extLst>
            </p:cNvPr>
            <p:cNvSpPr/>
            <p:nvPr/>
          </p:nvSpPr>
          <p:spPr>
            <a:xfrm>
              <a:off x="5151385" y="3200399"/>
              <a:ext cx="1543880" cy="1460339"/>
            </a:xfrm>
            <a:prstGeom prst="rect">
              <a:avLst/>
            </a:prstGeom>
            <a:noFill/>
            <a:ln w="762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77;p34">
              <a:extLst>
                <a:ext uri="{FF2B5EF4-FFF2-40B4-BE49-F238E27FC236}">
                  <a16:creationId xmlns:a16="http://schemas.microsoft.com/office/drawing/2014/main" id="{1A1C18BB-D818-0F60-AA0A-6E58BFE1505A}"/>
                </a:ext>
              </a:extLst>
            </p:cNvPr>
            <p:cNvSpPr txBox="1"/>
            <p:nvPr/>
          </p:nvSpPr>
          <p:spPr>
            <a:xfrm>
              <a:off x="8449765" y="3198167"/>
              <a:ext cx="596346" cy="428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SR</a:t>
              </a:r>
              <a:endParaRPr sz="1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78;p34">
              <a:extLst>
                <a:ext uri="{FF2B5EF4-FFF2-40B4-BE49-F238E27FC236}">
                  <a16:creationId xmlns:a16="http://schemas.microsoft.com/office/drawing/2014/main" id="{25FEA130-DBB7-D31A-B41D-8A500E0EDAC5}"/>
                </a:ext>
              </a:extLst>
            </p:cNvPr>
            <p:cNvSpPr txBox="1"/>
            <p:nvPr/>
          </p:nvSpPr>
          <p:spPr>
            <a:xfrm>
              <a:off x="7225598" y="3198167"/>
              <a:ext cx="596346" cy="428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VR</a:t>
              </a:r>
              <a:endParaRPr sz="12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79;p34">
              <a:extLst>
                <a:ext uri="{FF2B5EF4-FFF2-40B4-BE49-F238E27FC236}">
                  <a16:creationId xmlns:a16="http://schemas.microsoft.com/office/drawing/2014/main" id="{6E3DA32E-8D2A-AE46-05DF-14ADC23275FE}"/>
                </a:ext>
              </a:extLst>
            </p:cNvPr>
            <p:cNvSpPr txBox="1"/>
            <p:nvPr/>
          </p:nvSpPr>
          <p:spPr>
            <a:xfrm>
              <a:off x="6043429" y="3200399"/>
              <a:ext cx="596346" cy="428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CR</a:t>
              </a:r>
              <a:endParaRPr sz="12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DF1635-ED09-A4D2-F1DC-06D5EA78031B}"/>
              </a:ext>
            </a:extLst>
          </p:cNvPr>
          <p:cNvSpPr txBox="1"/>
          <p:nvPr/>
        </p:nvSpPr>
        <p:spPr>
          <a:xfrm>
            <a:off x="7026591" y="126366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&gt;=1J channel</a:t>
            </a:r>
            <a:endParaRPr lang="en-US" sz="1400" dirty="0"/>
          </a:p>
        </p:txBody>
      </p:sp>
      <p:pic>
        <p:nvPicPr>
          <p:cNvPr id="71" name="Google Shape;413;p45">
            <a:extLst>
              <a:ext uri="{FF2B5EF4-FFF2-40B4-BE49-F238E27FC236}">
                <a16:creationId xmlns:a16="http://schemas.microsoft.com/office/drawing/2014/main" id="{CD3B8489-3403-EF42-DEF3-C331C4C9829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617187" y="789498"/>
            <a:ext cx="3244502" cy="267755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415;p45">
            <a:extLst>
              <a:ext uri="{FF2B5EF4-FFF2-40B4-BE49-F238E27FC236}">
                <a16:creationId xmlns:a16="http://schemas.microsoft.com/office/drawing/2014/main" id="{04FFCD60-50D1-2D4B-8252-37CCBAA4647D}"/>
              </a:ext>
            </a:extLst>
          </p:cNvPr>
          <p:cNvSpPr/>
          <p:nvPr/>
        </p:nvSpPr>
        <p:spPr>
          <a:xfrm>
            <a:off x="11446326" y="1673626"/>
            <a:ext cx="327709" cy="80793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416;p45">
            <a:extLst>
              <a:ext uri="{FF2B5EF4-FFF2-40B4-BE49-F238E27FC236}">
                <a16:creationId xmlns:a16="http://schemas.microsoft.com/office/drawing/2014/main" id="{FA029D25-253E-8768-6975-3D893786AF5B}"/>
              </a:ext>
            </a:extLst>
          </p:cNvPr>
          <p:cNvSpPr/>
          <p:nvPr/>
        </p:nvSpPr>
        <p:spPr>
          <a:xfrm>
            <a:off x="10325727" y="1662431"/>
            <a:ext cx="1096592" cy="807939"/>
          </a:xfrm>
          <a:prstGeom prst="rect">
            <a:avLst/>
          </a:prstGeom>
          <a:noFill/>
          <a:ln w="76200" cap="flat" cmpd="sng">
            <a:solidFill>
              <a:srgbClr val="00B05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417;p45">
            <a:extLst>
              <a:ext uri="{FF2B5EF4-FFF2-40B4-BE49-F238E27FC236}">
                <a16:creationId xmlns:a16="http://schemas.microsoft.com/office/drawing/2014/main" id="{265CCC66-C45C-8B86-71DC-8F10C6078299}"/>
              </a:ext>
            </a:extLst>
          </p:cNvPr>
          <p:cNvSpPr/>
          <p:nvPr/>
        </p:nvSpPr>
        <p:spPr>
          <a:xfrm>
            <a:off x="9034343" y="1664684"/>
            <a:ext cx="1271077" cy="807938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418;p45">
            <a:extLst>
              <a:ext uri="{FF2B5EF4-FFF2-40B4-BE49-F238E27FC236}">
                <a16:creationId xmlns:a16="http://schemas.microsoft.com/office/drawing/2014/main" id="{C0FCC342-E8A3-34B9-728C-21C806EAD358}"/>
              </a:ext>
            </a:extLst>
          </p:cNvPr>
          <p:cNvSpPr txBox="1"/>
          <p:nvPr/>
        </p:nvSpPr>
        <p:spPr>
          <a:xfrm>
            <a:off x="11466633" y="1671952"/>
            <a:ext cx="293785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SR</a:t>
            </a:r>
            <a:endParaRPr sz="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419;p45">
            <a:extLst>
              <a:ext uri="{FF2B5EF4-FFF2-40B4-BE49-F238E27FC236}">
                <a16:creationId xmlns:a16="http://schemas.microsoft.com/office/drawing/2014/main" id="{6DFA16C1-DDD4-2758-711D-AABA715C4D1E}"/>
              </a:ext>
            </a:extLst>
          </p:cNvPr>
          <p:cNvSpPr txBox="1"/>
          <p:nvPr/>
        </p:nvSpPr>
        <p:spPr>
          <a:xfrm>
            <a:off x="10677443" y="2094287"/>
            <a:ext cx="431803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VR?</a:t>
            </a:r>
            <a:endParaRPr sz="1000" b="1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420;p45">
            <a:extLst>
              <a:ext uri="{FF2B5EF4-FFF2-40B4-BE49-F238E27FC236}">
                <a16:creationId xmlns:a16="http://schemas.microsoft.com/office/drawing/2014/main" id="{FE579C16-44F5-90A0-F3F1-EDFCEF8EF12D}"/>
              </a:ext>
            </a:extLst>
          </p:cNvPr>
          <p:cNvSpPr txBox="1"/>
          <p:nvPr/>
        </p:nvSpPr>
        <p:spPr>
          <a:xfrm>
            <a:off x="9867034" y="2035883"/>
            <a:ext cx="442685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CR?</a:t>
            </a:r>
            <a:endParaRPr sz="10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CBDF4F-4221-E88D-0E80-F9148443062B}"/>
              </a:ext>
            </a:extLst>
          </p:cNvPr>
          <p:cNvSpPr txBox="1"/>
          <p:nvPr/>
        </p:nvSpPr>
        <p:spPr>
          <a:xfrm>
            <a:off x="11218724" y="1260453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=0J channel</a:t>
            </a:r>
            <a:endParaRPr 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590D66C-7CFC-D6AE-DCD7-F52B7A6A49BF}"/>
              </a:ext>
            </a:extLst>
          </p:cNvPr>
          <p:cNvSpPr txBox="1"/>
          <p:nvPr/>
        </p:nvSpPr>
        <p:spPr>
          <a:xfrm>
            <a:off x="9129391" y="1257077"/>
            <a:ext cx="1548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  <a:r>
              <a:rPr lang="en-CN" sz="1200" dirty="0"/>
              <a:t>ain bkg: fake, Z+jets</a:t>
            </a:r>
          </a:p>
        </p:txBody>
      </p:sp>
    </p:spTree>
    <p:extLst>
      <p:ext uri="{BB962C8B-B14F-4D97-AF65-F5344CB8AC3E}">
        <p14:creationId xmlns:p14="http://schemas.microsoft.com/office/powerpoint/2010/main" val="50912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1517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estimation(LH)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  <a:endParaRPr lang="en-CN" dirty="0"/>
          </a:p>
        </p:txBody>
      </p:sp>
      <p:graphicFrame>
        <p:nvGraphicFramePr>
          <p:cNvPr id="2" name="内容占位符 4">
            <a:extLst>
              <a:ext uri="{FF2B5EF4-FFF2-40B4-BE49-F238E27FC236}">
                <a16:creationId xmlns:a16="http://schemas.microsoft.com/office/drawing/2014/main" id="{25C08EDC-E7AF-A015-7711-E63E4A2E60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4725414"/>
              </p:ext>
            </p:extLst>
          </p:nvPr>
        </p:nvGraphicFramePr>
        <p:xfrm>
          <a:off x="87458" y="1109069"/>
          <a:ext cx="11838032" cy="480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382">
                  <a:extLst>
                    <a:ext uri="{9D8B030D-6E8A-4147-A177-3AD203B41FA5}">
                      <a16:colId xmlns:a16="http://schemas.microsoft.com/office/drawing/2014/main" val="435286772"/>
                    </a:ext>
                  </a:extLst>
                </a:gridCol>
                <a:gridCol w="2298873">
                  <a:extLst>
                    <a:ext uri="{9D8B030D-6E8A-4147-A177-3AD203B41FA5}">
                      <a16:colId xmlns:a16="http://schemas.microsoft.com/office/drawing/2014/main" val="2837270519"/>
                    </a:ext>
                  </a:extLst>
                </a:gridCol>
                <a:gridCol w="2298873">
                  <a:extLst>
                    <a:ext uri="{9D8B030D-6E8A-4147-A177-3AD203B41FA5}">
                      <a16:colId xmlns:a16="http://schemas.microsoft.com/office/drawing/2014/main" val="3035651853"/>
                    </a:ext>
                  </a:extLst>
                </a:gridCol>
                <a:gridCol w="1537226">
                  <a:extLst>
                    <a:ext uri="{9D8B030D-6E8A-4147-A177-3AD203B41FA5}">
                      <a16:colId xmlns:a16="http://schemas.microsoft.com/office/drawing/2014/main" val="193788891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2068387747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1013890080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1017440038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306194279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2293900635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3226495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Region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Selections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channel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Total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Dominant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Purity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688853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 &lt; signal score &lt; 0.7,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Fake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score &gt; 0.3</a:t>
                      </a:r>
                    </a:p>
                    <a:p>
                      <a:pPr algn="just"/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e-channel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5557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10628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4746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9029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2470494380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muon-channel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4283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4283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2485737862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 &lt; signal score &lt; 0.7,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Top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score &gt; 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555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203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449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2562928741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muon-channel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299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245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4290458638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 &lt; signal score &lt; 0.7,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Z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score &gt; 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457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775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374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631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1114105701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muon-channel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317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20404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 &lt; signal score &lt; 0.7,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VV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Score &gt;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145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264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134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1258687784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muon-channel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118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7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Fake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score &gt;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marL="52672" marR="52672" marT="26336" marB="26336" anchor="ctr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2601</a:t>
                      </a:r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2166</a:t>
                      </a:r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78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Top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score &gt;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112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Z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score &gt; 0.165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178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VV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score &gt; 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19814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1D5BEAC-FC87-852B-D41B-88316FF44351}"/>
              </a:ext>
            </a:extLst>
          </p:cNvPr>
          <p:cNvSpPr txBox="1"/>
          <p:nvPr/>
        </p:nvSpPr>
        <p:spPr>
          <a:xfrm>
            <a:off x="119721" y="5840974"/>
            <a:ext cx="1207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*(Note: MC fakes are only place holders, will be replaced with data driven background in final fit and CR will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added to VR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1400" dirty="0"/>
          </a:p>
          <a:p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4EAB2-355B-5D34-6235-ED7E72561B13}"/>
              </a:ext>
            </a:extLst>
          </p:cNvPr>
          <p:cNvSpPr txBox="1"/>
          <p:nvPr/>
        </p:nvSpPr>
        <p:spPr>
          <a:xfrm>
            <a:off x="266508" y="75992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&gt;= 1J channel</a:t>
            </a:r>
          </a:p>
        </p:txBody>
      </p:sp>
    </p:spTree>
    <p:extLst>
      <p:ext uri="{BB962C8B-B14F-4D97-AF65-F5344CB8AC3E}">
        <p14:creationId xmlns:p14="http://schemas.microsoft.com/office/powerpoint/2010/main" val="3936736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2086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estimation 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4FBA4-5A4B-162E-05C9-187FCAEC5E39}"/>
              </a:ext>
            </a:extLst>
          </p:cNvPr>
          <p:cNvSpPr txBox="1"/>
          <p:nvPr/>
        </p:nvSpPr>
        <p:spPr>
          <a:xfrm>
            <a:off x="704543" y="7223640"/>
            <a:ext cx="3113618" cy="214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DNN score numbers:</a:t>
            </a:r>
          </a:p>
          <a:p>
            <a:pPr marL="520700" lvl="1" indent="-18192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0: signal</a:t>
            </a:r>
          </a:p>
          <a:p>
            <a:pPr marL="520700" lvl="1" indent="-18192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1: fakes</a:t>
            </a:r>
          </a:p>
          <a:p>
            <a:pPr marL="520700" lvl="1" indent="-18192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2: top</a:t>
            </a:r>
          </a:p>
          <a:p>
            <a:pPr marL="520700" lvl="1" indent="-18192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3: </a:t>
            </a:r>
            <a:r>
              <a:rPr lang="en-US" dirty="0" err="1"/>
              <a:t>Ztt</a:t>
            </a:r>
            <a:endParaRPr lang="en-US" dirty="0"/>
          </a:p>
          <a:p>
            <a:pPr marL="520700" lvl="1" indent="-18192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4: </a:t>
            </a:r>
            <a:r>
              <a:rPr lang="en-US" dirty="0" err="1"/>
              <a:t>diboson</a:t>
            </a:r>
            <a:endParaRPr lang="en-US" dirty="0"/>
          </a:p>
          <a:p>
            <a:pPr marL="520700" lvl="1" indent="-18192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5: other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5BEAC-FC87-852B-D41B-88316FF44351}"/>
              </a:ext>
            </a:extLst>
          </p:cNvPr>
          <p:cNvSpPr txBox="1"/>
          <p:nvPr/>
        </p:nvSpPr>
        <p:spPr>
          <a:xfrm>
            <a:off x="119721" y="5840974"/>
            <a:ext cx="1207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*(Note: MC fakes are only place holders, will be replaced with data driven background in final fit and CR will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added to VR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1400" dirty="0"/>
          </a:p>
          <a:p>
            <a:endParaRPr lang="en-CN" dirty="0"/>
          </a:p>
        </p:txBody>
      </p:sp>
      <p:pic>
        <p:nvPicPr>
          <p:cNvPr id="7" name="Google Shape;290;p35">
            <a:extLst>
              <a:ext uri="{FF2B5EF4-FFF2-40B4-BE49-F238E27FC236}">
                <a16:creationId xmlns:a16="http://schemas.microsoft.com/office/drawing/2014/main" id="{CA4A2571-430D-63C1-D7F4-89C0551EA4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537" y="789848"/>
            <a:ext cx="3140376" cy="248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1;p35">
            <a:extLst>
              <a:ext uri="{FF2B5EF4-FFF2-40B4-BE49-F238E27FC236}">
                <a16:creationId xmlns:a16="http://schemas.microsoft.com/office/drawing/2014/main" id="{11551E5D-297B-E5EB-1683-5AB2FBE32E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5484" y="831572"/>
            <a:ext cx="3140376" cy="246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03;p36">
            <a:extLst>
              <a:ext uri="{FF2B5EF4-FFF2-40B4-BE49-F238E27FC236}">
                <a16:creationId xmlns:a16="http://schemas.microsoft.com/office/drawing/2014/main" id="{47EB5D90-03F4-A4C2-C001-A533861C8F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5767" y="830357"/>
            <a:ext cx="3158163" cy="246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04;p36">
            <a:extLst>
              <a:ext uri="{FF2B5EF4-FFF2-40B4-BE49-F238E27FC236}">
                <a16:creationId xmlns:a16="http://schemas.microsoft.com/office/drawing/2014/main" id="{F0748276-020A-BB6F-4611-85EDCBCD80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33837" y="799051"/>
            <a:ext cx="3158163" cy="24942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5F14C5-22DD-4E6F-FD20-EF5943264690}"/>
              </a:ext>
            </a:extLst>
          </p:cNvPr>
          <p:cNvSpPr txBox="1"/>
          <p:nvPr/>
        </p:nvSpPr>
        <p:spPr>
          <a:xfrm>
            <a:off x="7892314" y="93164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channel</a:t>
            </a:r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9810D9-B648-BC73-947D-49D2BAA1EE02}"/>
              </a:ext>
            </a:extLst>
          </p:cNvPr>
          <p:cNvSpPr txBox="1"/>
          <p:nvPr/>
        </p:nvSpPr>
        <p:spPr>
          <a:xfrm>
            <a:off x="10560272" y="880738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uon channel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2A32B-7B4B-6005-8914-A614AC678097}"/>
              </a:ext>
            </a:extLst>
          </p:cNvPr>
          <p:cNvSpPr txBox="1"/>
          <p:nvPr/>
        </p:nvSpPr>
        <p:spPr>
          <a:xfrm>
            <a:off x="7210700" y="2046197"/>
            <a:ext cx="98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CR-fakes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92C62-5DD3-DD1A-9162-0B8CAFDAAA80}"/>
              </a:ext>
            </a:extLst>
          </p:cNvPr>
          <p:cNvSpPr txBox="1"/>
          <p:nvPr/>
        </p:nvSpPr>
        <p:spPr>
          <a:xfrm>
            <a:off x="10628997" y="2029977"/>
            <a:ext cx="98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CR-fakes</a:t>
            </a:r>
          </a:p>
        </p:txBody>
      </p:sp>
      <p:sp>
        <p:nvSpPr>
          <p:cNvPr id="21" name="Google Shape;294;p35">
            <a:extLst>
              <a:ext uri="{FF2B5EF4-FFF2-40B4-BE49-F238E27FC236}">
                <a16:creationId xmlns:a16="http://schemas.microsoft.com/office/drawing/2014/main" id="{6F8AB1F1-AF65-1FBB-1209-0985D48BF188}"/>
              </a:ext>
            </a:extLst>
          </p:cNvPr>
          <p:cNvSpPr txBox="1"/>
          <p:nvPr/>
        </p:nvSpPr>
        <p:spPr>
          <a:xfrm>
            <a:off x="2023430" y="880738"/>
            <a:ext cx="97426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CR-fakes</a:t>
            </a:r>
            <a:endParaRPr sz="1100"/>
          </a:p>
        </p:txBody>
      </p:sp>
      <p:sp>
        <p:nvSpPr>
          <p:cNvPr id="22" name="Google Shape;295;p35">
            <a:extLst>
              <a:ext uri="{FF2B5EF4-FFF2-40B4-BE49-F238E27FC236}">
                <a16:creationId xmlns:a16="http://schemas.microsoft.com/office/drawing/2014/main" id="{2DFFA7A7-E01A-259C-5CC3-2CF22043710E}"/>
              </a:ext>
            </a:extLst>
          </p:cNvPr>
          <p:cNvSpPr txBox="1"/>
          <p:nvPr/>
        </p:nvSpPr>
        <p:spPr>
          <a:xfrm>
            <a:off x="4991925" y="896503"/>
            <a:ext cx="97426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VR-fakes</a:t>
            </a:r>
            <a:endParaRPr sz="1100" dirty="0"/>
          </a:p>
        </p:txBody>
      </p:sp>
      <p:pic>
        <p:nvPicPr>
          <p:cNvPr id="23" name="Google Shape;316;p37">
            <a:extLst>
              <a:ext uri="{FF2B5EF4-FFF2-40B4-BE49-F238E27FC236}">
                <a16:creationId xmlns:a16="http://schemas.microsoft.com/office/drawing/2014/main" id="{F6C99BBC-58B0-25CB-C0FA-E381217031F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00" y="3443355"/>
            <a:ext cx="2869248" cy="229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18;p37">
            <a:extLst>
              <a:ext uri="{FF2B5EF4-FFF2-40B4-BE49-F238E27FC236}">
                <a16:creationId xmlns:a16="http://schemas.microsoft.com/office/drawing/2014/main" id="{73B2A5EC-39C7-389B-ADA4-C020331D7BE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51048" y="3429000"/>
            <a:ext cx="2869248" cy="229837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0;p37">
            <a:extLst>
              <a:ext uri="{FF2B5EF4-FFF2-40B4-BE49-F238E27FC236}">
                <a16:creationId xmlns:a16="http://schemas.microsoft.com/office/drawing/2014/main" id="{BA8DC293-FAD5-2C60-E397-40124CFB620F}"/>
              </a:ext>
            </a:extLst>
          </p:cNvPr>
          <p:cNvSpPr txBox="1"/>
          <p:nvPr/>
        </p:nvSpPr>
        <p:spPr>
          <a:xfrm>
            <a:off x="1901540" y="3653000"/>
            <a:ext cx="609023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CR-top</a:t>
            </a:r>
            <a:endParaRPr sz="1000" dirty="0"/>
          </a:p>
        </p:txBody>
      </p:sp>
      <p:sp>
        <p:nvSpPr>
          <p:cNvPr id="26" name="Google Shape;321;p37">
            <a:extLst>
              <a:ext uri="{FF2B5EF4-FFF2-40B4-BE49-F238E27FC236}">
                <a16:creationId xmlns:a16="http://schemas.microsoft.com/office/drawing/2014/main" id="{5AC73A7C-CA1B-E817-E4C1-17BBAACEDDC0}"/>
              </a:ext>
            </a:extLst>
          </p:cNvPr>
          <p:cNvSpPr txBox="1"/>
          <p:nvPr/>
        </p:nvSpPr>
        <p:spPr>
          <a:xfrm>
            <a:off x="5293664" y="3489115"/>
            <a:ext cx="609023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VR-top</a:t>
            </a:r>
            <a:endParaRPr sz="1000" dirty="0"/>
          </a:p>
        </p:txBody>
      </p:sp>
      <p:pic>
        <p:nvPicPr>
          <p:cNvPr id="27" name="Google Shape;327;p38">
            <a:extLst>
              <a:ext uri="{FF2B5EF4-FFF2-40B4-BE49-F238E27FC236}">
                <a16:creationId xmlns:a16="http://schemas.microsoft.com/office/drawing/2014/main" id="{334B7DBF-6CF3-A14F-EB48-35BD01C0F48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8949" y="3443355"/>
            <a:ext cx="2714888" cy="216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29;p38">
            <a:extLst>
              <a:ext uri="{FF2B5EF4-FFF2-40B4-BE49-F238E27FC236}">
                <a16:creationId xmlns:a16="http://schemas.microsoft.com/office/drawing/2014/main" id="{FB1B5FDA-44D9-67FB-49C3-6DEF643AD0A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266882" y="3489115"/>
            <a:ext cx="2714887" cy="2149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3D5E67-B776-E340-729E-F6F34F00653E}"/>
              </a:ext>
            </a:extLst>
          </p:cNvPr>
          <p:cNvSpPr txBox="1"/>
          <p:nvPr/>
        </p:nvSpPr>
        <p:spPr>
          <a:xfrm>
            <a:off x="7936136" y="343027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channel</a:t>
            </a:r>
            <a:endParaRPr lang="en-C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D940A8-6BD6-A01C-825A-D9A8AD4AC248}"/>
              </a:ext>
            </a:extLst>
          </p:cNvPr>
          <p:cNvSpPr txBox="1"/>
          <p:nvPr/>
        </p:nvSpPr>
        <p:spPr>
          <a:xfrm>
            <a:off x="10604094" y="3379370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uon channel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DD85D0-6513-25E2-D68F-178F80A864F7}"/>
              </a:ext>
            </a:extLst>
          </p:cNvPr>
          <p:cNvSpPr txBox="1"/>
          <p:nvPr/>
        </p:nvSpPr>
        <p:spPr>
          <a:xfrm>
            <a:off x="7254522" y="4544829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CR-top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50593E-66F7-99DC-BA7E-BB32B74C0DFC}"/>
              </a:ext>
            </a:extLst>
          </p:cNvPr>
          <p:cNvSpPr txBox="1"/>
          <p:nvPr/>
        </p:nvSpPr>
        <p:spPr>
          <a:xfrm>
            <a:off x="10672819" y="4528609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CR-top</a:t>
            </a:r>
          </a:p>
        </p:txBody>
      </p:sp>
    </p:spTree>
    <p:extLst>
      <p:ext uri="{BB962C8B-B14F-4D97-AF65-F5344CB8AC3E}">
        <p14:creationId xmlns:p14="http://schemas.microsoft.com/office/powerpoint/2010/main" val="2115921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1624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estimation(LH)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  <a:endParaRPr lang="en-C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5BEAC-FC87-852B-D41B-88316FF44351}"/>
              </a:ext>
            </a:extLst>
          </p:cNvPr>
          <p:cNvSpPr txBox="1"/>
          <p:nvPr/>
        </p:nvSpPr>
        <p:spPr>
          <a:xfrm>
            <a:off x="119721" y="5840974"/>
            <a:ext cx="1207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*(Note: MC fakes are only place holders, will be replaced with data driven background in final fit and CR will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added to VR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1400" dirty="0"/>
          </a:p>
          <a:p>
            <a:endParaRPr lang="en-CN" dirty="0"/>
          </a:p>
        </p:txBody>
      </p:sp>
      <p:pic>
        <p:nvPicPr>
          <p:cNvPr id="33" name="Google Shape;341;p39">
            <a:extLst>
              <a:ext uri="{FF2B5EF4-FFF2-40B4-BE49-F238E27FC236}">
                <a16:creationId xmlns:a16="http://schemas.microsoft.com/office/drawing/2014/main" id="{EBA47EE6-7CB8-ADD9-17D7-82CD5D7BCA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10116"/>
            <a:ext cx="3089812" cy="24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2;p39">
            <a:extLst>
              <a:ext uri="{FF2B5EF4-FFF2-40B4-BE49-F238E27FC236}">
                <a16:creationId xmlns:a16="http://schemas.microsoft.com/office/drawing/2014/main" id="{F617D77A-AD4E-8A60-8628-51EAAC026E1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6188" y="871955"/>
            <a:ext cx="3089812" cy="24511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1334AC-F9C0-3B58-9EC4-7A724EFBB319}"/>
              </a:ext>
            </a:extLst>
          </p:cNvPr>
          <p:cNvSpPr txBox="1"/>
          <p:nvPr/>
        </p:nvSpPr>
        <p:spPr>
          <a:xfrm>
            <a:off x="2194704" y="9742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 CR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B76C42-4361-96B2-2D50-EDB594E12706}"/>
              </a:ext>
            </a:extLst>
          </p:cNvPr>
          <p:cNvSpPr txBox="1"/>
          <p:nvPr/>
        </p:nvSpPr>
        <p:spPr>
          <a:xfrm>
            <a:off x="5286739" y="97423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 VR</a:t>
            </a:r>
          </a:p>
        </p:txBody>
      </p:sp>
      <p:pic>
        <p:nvPicPr>
          <p:cNvPr id="37" name="Google Shape;354;p40">
            <a:extLst>
              <a:ext uri="{FF2B5EF4-FFF2-40B4-BE49-F238E27FC236}">
                <a16:creationId xmlns:a16="http://schemas.microsoft.com/office/drawing/2014/main" id="{F2D7B9CA-F320-A4D0-6B34-46B55F8609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929106"/>
            <a:ext cx="3080376" cy="24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55;p40">
            <a:extLst>
              <a:ext uri="{FF2B5EF4-FFF2-40B4-BE49-F238E27FC236}">
                <a16:creationId xmlns:a16="http://schemas.microsoft.com/office/drawing/2014/main" id="{149AD7FF-325A-F238-B7FB-EE973CE64D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85812" y="856699"/>
            <a:ext cx="3080376" cy="243786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2FB59BC-E715-DB4A-70C8-D0ABEDCD3CD5}"/>
              </a:ext>
            </a:extLst>
          </p:cNvPr>
          <p:cNvSpPr txBox="1"/>
          <p:nvPr/>
        </p:nvSpPr>
        <p:spPr>
          <a:xfrm>
            <a:off x="7970638" y="102514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e-channel</a:t>
            </a:r>
            <a:endParaRPr lang="en-C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F54702-F73A-2B4A-4868-D5AFAC2E517E}"/>
              </a:ext>
            </a:extLst>
          </p:cNvPr>
          <p:cNvSpPr txBox="1"/>
          <p:nvPr/>
        </p:nvSpPr>
        <p:spPr>
          <a:xfrm>
            <a:off x="10613120" y="929106"/>
            <a:ext cx="206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muon-channel</a:t>
            </a:r>
            <a:endParaRPr lang="en-C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077FD4-47B3-9CA5-33D7-BB3C7507389F}"/>
              </a:ext>
            </a:extLst>
          </p:cNvPr>
          <p:cNvSpPr txBox="1"/>
          <p:nvPr/>
        </p:nvSpPr>
        <p:spPr>
          <a:xfrm>
            <a:off x="8068962" y="206847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 CR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E7DEEE-8778-FD8B-695D-587A09DE8B1D}"/>
              </a:ext>
            </a:extLst>
          </p:cNvPr>
          <p:cNvSpPr txBox="1"/>
          <p:nvPr/>
        </p:nvSpPr>
        <p:spPr>
          <a:xfrm>
            <a:off x="11052143" y="20783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 CR</a:t>
            </a:r>
          </a:p>
        </p:txBody>
      </p:sp>
      <p:pic>
        <p:nvPicPr>
          <p:cNvPr id="43" name="Google Shape;367;p41">
            <a:extLst>
              <a:ext uri="{FF2B5EF4-FFF2-40B4-BE49-F238E27FC236}">
                <a16:creationId xmlns:a16="http://schemas.microsoft.com/office/drawing/2014/main" id="{3BB49739-F699-9B5C-CA1A-55006F9A6DB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80" y="3355748"/>
            <a:ext cx="3051067" cy="24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69;p41">
            <a:extLst>
              <a:ext uri="{FF2B5EF4-FFF2-40B4-BE49-F238E27FC236}">
                <a16:creationId xmlns:a16="http://schemas.microsoft.com/office/drawing/2014/main" id="{17D6112B-93B0-DBF8-DCCE-DFF4596988D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02791" y="3362205"/>
            <a:ext cx="3051068" cy="244941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9C9DBC9-BC3E-C388-A07E-B18BFB137D5E}"/>
              </a:ext>
            </a:extLst>
          </p:cNvPr>
          <p:cNvSpPr txBox="1"/>
          <p:nvPr/>
        </p:nvSpPr>
        <p:spPr>
          <a:xfrm>
            <a:off x="1879147" y="3542983"/>
            <a:ext cx="80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 CR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5AA3E6-E00B-720D-993B-43F9EE45CDE7}"/>
              </a:ext>
            </a:extLst>
          </p:cNvPr>
          <p:cNvSpPr txBox="1"/>
          <p:nvPr/>
        </p:nvSpPr>
        <p:spPr>
          <a:xfrm>
            <a:off x="5208480" y="3614902"/>
            <a:ext cx="75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 VR</a:t>
            </a:r>
          </a:p>
        </p:txBody>
      </p:sp>
      <p:pic>
        <p:nvPicPr>
          <p:cNvPr id="47" name="Google Shape;381;p42">
            <a:extLst>
              <a:ext uri="{FF2B5EF4-FFF2-40B4-BE49-F238E27FC236}">
                <a16:creationId xmlns:a16="http://schemas.microsoft.com/office/drawing/2014/main" id="{B9213C6C-7453-D063-3CC7-BA72DC436E7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22337" y="3304600"/>
            <a:ext cx="3043851" cy="245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82;p42">
            <a:extLst>
              <a:ext uri="{FF2B5EF4-FFF2-40B4-BE49-F238E27FC236}">
                <a16:creationId xmlns:a16="http://schemas.microsoft.com/office/drawing/2014/main" id="{0A4F7D85-96FF-F223-0B50-02EA53B3322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99820" y="3343061"/>
            <a:ext cx="3043851" cy="244941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63A910B-0648-0B7A-6CF4-1541BA502221}"/>
              </a:ext>
            </a:extLst>
          </p:cNvPr>
          <p:cNvSpPr txBox="1"/>
          <p:nvPr/>
        </p:nvSpPr>
        <p:spPr>
          <a:xfrm>
            <a:off x="7970638" y="3411083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e-channel</a:t>
            </a:r>
            <a:endParaRPr lang="en-C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CE45D1-E859-81D3-777B-B573A54AA50B}"/>
              </a:ext>
            </a:extLst>
          </p:cNvPr>
          <p:cNvSpPr txBox="1"/>
          <p:nvPr/>
        </p:nvSpPr>
        <p:spPr>
          <a:xfrm>
            <a:off x="10613120" y="3315045"/>
            <a:ext cx="206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muon-channel</a:t>
            </a:r>
            <a:endParaRPr lang="en-C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FB7F0F-81E9-758B-60B1-30BB8B87C173}"/>
              </a:ext>
            </a:extLst>
          </p:cNvPr>
          <p:cNvSpPr txBox="1"/>
          <p:nvPr/>
        </p:nvSpPr>
        <p:spPr>
          <a:xfrm>
            <a:off x="8068962" y="4454417"/>
            <a:ext cx="7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 CR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47BAB05-4E78-0196-017E-B25B7DEEB429}"/>
              </a:ext>
            </a:extLst>
          </p:cNvPr>
          <p:cNvSpPr txBox="1"/>
          <p:nvPr/>
        </p:nvSpPr>
        <p:spPr>
          <a:xfrm>
            <a:off x="11052143" y="4464327"/>
            <a:ext cx="7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 CR</a:t>
            </a:r>
          </a:p>
        </p:txBody>
      </p:sp>
    </p:spTree>
    <p:extLst>
      <p:ext uri="{BB962C8B-B14F-4D97-AF65-F5344CB8AC3E}">
        <p14:creationId xmlns:p14="http://schemas.microsoft.com/office/powerpoint/2010/main" val="331653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1624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estimation(LH)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endParaRPr lang="en-CN" dirty="0"/>
          </a:p>
        </p:txBody>
      </p:sp>
      <p:graphicFrame>
        <p:nvGraphicFramePr>
          <p:cNvPr id="2" name="内容占位符 4">
            <a:extLst>
              <a:ext uri="{FF2B5EF4-FFF2-40B4-BE49-F238E27FC236}">
                <a16:creationId xmlns:a16="http://schemas.microsoft.com/office/drawing/2014/main" id="{25C08EDC-E7AF-A015-7711-E63E4A2E60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387511"/>
              </p:ext>
            </p:extLst>
          </p:nvPr>
        </p:nvGraphicFramePr>
        <p:xfrm>
          <a:off x="87458" y="1109069"/>
          <a:ext cx="10300806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382">
                  <a:extLst>
                    <a:ext uri="{9D8B030D-6E8A-4147-A177-3AD203B41FA5}">
                      <a16:colId xmlns:a16="http://schemas.microsoft.com/office/drawing/2014/main" val="435286772"/>
                    </a:ext>
                  </a:extLst>
                </a:gridCol>
                <a:gridCol w="2298873">
                  <a:extLst>
                    <a:ext uri="{9D8B030D-6E8A-4147-A177-3AD203B41FA5}">
                      <a16:colId xmlns:a16="http://schemas.microsoft.com/office/drawing/2014/main" val="2837270519"/>
                    </a:ext>
                  </a:extLst>
                </a:gridCol>
                <a:gridCol w="2298873">
                  <a:extLst>
                    <a:ext uri="{9D8B030D-6E8A-4147-A177-3AD203B41FA5}">
                      <a16:colId xmlns:a16="http://schemas.microsoft.com/office/drawing/2014/main" val="3035651853"/>
                    </a:ext>
                  </a:extLst>
                </a:gridCol>
                <a:gridCol w="1537226">
                  <a:extLst>
                    <a:ext uri="{9D8B030D-6E8A-4147-A177-3AD203B41FA5}">
                      <a16:colId xmlns:a16="http://schemas.microsoft.com/office/drawing/2014/main" val="2068387747"/>
                    </a:ext>
                  </a:extLst>
                </a:gridCol>
                <a:gridCol w="1537226">
                  <a:extLst>
                    <a:ext uri="{9D8B030D-6E8A-4147-A177-3AD203B41FA5}">
                      <a16:colId xmlns:a16="http://schemas.microsoft.com/office/drawing/2014/main" val="1017440038"/>
                    </a:ext>
                  </a:extLst>
                </a:gridCol>
                <a:gridCol w="1537226">
                  <a:extLst>
                    <a:ext uri="{9D8B030D-6E8A-4147-A177-3AD203B41FA5}">
                      <a16:colId xmlns:a16="http://schemas.microsoft.com/office/drawing/2014/main" val="2293900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Region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Selections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Total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Dominant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Purity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372068885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 &lt; signal score &lt; 0.7,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Fake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score &gt; 0.3</a:t>
                      </a:r>
                    </a:p>
                    <a:p>
                      <a:pPr algn="just"/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18046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16348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247049438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 &lt; signal score &lt; 0.5,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Z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score &gt; 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345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305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111410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Fake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score &gt;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17214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14782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321978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Z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score &gt;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17858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1D5BEAC-FC87-852B-D41B-88316FF44351}"/>
              </a:ext>
            </a:extLst>
          </p:cNvPr>
          <p:cNvSpPr txBox="1"/>
          <p:nvPr/>
        </p:nvSpPr>
        <p:spPr>
          <a:xfrm>
            <a:off x="119721" y="6098079"/>
            <a:ext cx="1207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*(Note: MC fakes are only place holders, will be replaced with data driven background in final fit and CR will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added to VR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4EAB2-355B-5D34-6235-ED7E72561B13}"/>
              </a:ext>
            </a:extLst>
          </p:cNvPr>
          <p:cNvSpPr txBox="1"/>
          <p:nvPr/>
        </p:nvSpPr>
        <p:spPr>
          <a:xfrm>
            <a:off x="266508" y="7599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= 0J channel</a:t>
            </a:r>
          </a:p>
        </p:txBody>
      </p:sp>
      <p:pic>
        <p:nvPicPr>
          <p:cNvPr id="6" name="Google Shape;427;p46">
            <a:extLst>
              <a:ext uri="{FF2B5EF4-FFF2-40B4-BE49-F238E27FC236}">
                <a16:creationId xmlns:a16="http://schemas.microsoft.com/office/drawing/2014/main" id="{80A11B69-720C-FAB5-EBF6-16FCE1CCE9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20097"/>
            <a:ext cx="2727065" cy="21854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30;p46">
            <a:extLst>
              <a:ext uri="{FF2B5EF4-FFF2-40B4-BE49-F238E27FC236}">
                <a16:creationId xmlns:a16="http://schemas.microsoft.com/office/drawing/2014/main" id="{60B3512D-5BB0-7CF0-A912-9C6083867927}"/>
              </a:ext>
            </a:extLst>
          </p:cNvPr>
          <p:cNvSpPr txBox="1"/>
          <p:nvPr/>
        </p:nvSpPr>
        <p:spPr>
          <a:xfrm>
            <a:off x="472172" y="4685837"/>
            <a:ext cx="1954904" cy="453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fakes:  16348.64</a:t>
            </a:r>
            <a:endParaRPr sz="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 18046.57</a:t>
            </a:r>
            <a:endParaRPr sz="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purity:  91%</a:t>
            </a:r>
            <a:endParaRPr sz="600" dirty="0"/>
          </a:p>
        </p:txBody>
      </p:sp>
      <p:sp>
        <p:nvSpPr>
          <p:cNvPr id="8" name="Google Shape;431;p46">
            <a:extLst>
              <a:ext uri="{FF2B5EF4-FFF2-40B4-BE49-F238E27FC236}">
                <a16:creationId xmlns:a16="http://schemas.microsoft.com/office/drawing/2014/main" id="{9999ECD0-BD08-3C16-33DB-16EAE1894EAA}"/>
              </a:ext>
            </a:extLst>
          </p:cNvPr>
          <p:cNvSpPr txBox="1"/>
          <p:nvPr/>
        </p:nvSpPr>
        <p:spPr>
          <a:xfrm>
            <a:off x="1062653" y="4004025"/>
            <a:ext cx="113205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CR-fakes-0J</a:t>
            </a:r>
            <a:endParaRPr sz="1100" dirty="0"/>
          </a:p>
        </p:txBody>
      </p:sp>
      <p:pic>
        <p:nvPicPr>
          <p:cNvPr id="10" name="Google Shape;428;p46">
            <a:extLst>
              <a:ext uri="{FF2B5EF4-FFF2-40B4-BE49-F238E27FC236}">
                <a16:creationId xmlns:a16="http://schemas.microsoft.com/office/drawing/2014/main" id="{EEE8498E-2C47-4B9C-D460-DA935FE50C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2899" y="3820097"/>
            <a:ext cx="2714301" cy="2185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2;p46">
            <a:extLst>
              <a:ext uri="{FF2B5EF4-FFF2-40B4-BE49-F238E27FC236}">
                <a16:creationId xmlns:a16="http://schemas.microsoft.com/office/drawing/2014/main" id="{FE16E5B0-DDF6-0FA1-17B0-E3397CEBF1F0}"/>
              </a:ext>
            </a:extLst>
          </p:cNvPr>
          <p:cNvSpPr txBox="1"/>
          <p:nvPr/>
        </p:nvSpPr>
        <p:spPr>
          <a:xfrm>
            <a:off x="3122597" y="4606038"/>
            <a:ext cx="195490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fakes:  14782.23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 17214.01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purity:  85%</a:t>
            </a:r>
            <a:endParaRPr sz="800" dirty="0"/>
          </a:p>
        </p:txBody>
      </p:sp>
      <p:pic>
        <p:nvPicPr>
          <p:cNvPr id="15" name="Google Shape;443;p47">
            <a:extLst>
              <a:ext uri="{FF2B5EF4-FFF2-40B4-BE49-F238E27FC236}">
                <a16:creationId xmlns:a16="http://schemas.microsoft.com/office/drawing/2014/main" id="{6FFEB688-09E7-6DB1-77BC-4589DA71151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6867" y="3861751"/>
            <a:ext cx="2781443" cy="2185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44;p47">
            <a:extLst>
              <a:ext uri="{FF2B5EF4-FFF2-40B4-BE49-F238E27FC236}">
                <a16:creationId xmlns:a16="http://schemas.microsoft.com/office/drawing/2014/main" id="{E4A043B3-3089-0D36-FA63-9268BAF72087}"/>
              </a:ext>
            </a:extLst>
          </p:cNvPr>
          <p:cNvSpPr txBox="1"/>
          <p:nvPr/>
        </p:nvSpPr>
        <p:spPr>
          <a:xfrm>
            <a:off x="5902399" y="4873308"/>
            <a:ext cx="195490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Ztt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305.77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 345.52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purity:  88%</a:t>
            </a:r>
            <a:endParaRPr sz="800" dirty="0"/>
          </a:p>
        </p:txBody>
      </p:sp>
      <p:pic>
        <p:nvPicPr>
          <p:cNvPr id="20" name="Google Shape;441;p47">
            <a:extLst>
              <a:ext uri="{FF2B5EF4-FFF2-40B4-BE49-F238E27FC236}">
                <a16:creationId xmlns:a16="http://schemas.microsoft.com/office/drawing/2014/main" id="{80929FF3-C01F-4E1F-42CC-A487715F9FF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7041" y="3820097"/>
            <a:ext cx="2740674" cy="218542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446;p47">
            <a:extLst>
              <a:ext uri="{FF2B5EF4-FFF2-40B4-BE49-F238E27FC236}">
                <a16:creationId xmlns:a16="http://schemas.microsoft.com/office/drawing/2014/main" id="{D9F105C8-5956-9E6A-8DE7-3B9FABC32D5D}"/>
              </a:ext>
            </a:extLst>
          </p:cNvPr>
          <p:cNvSpPr txBox="1"/>
          <p:nvPr/>
        </p:nvSpPr>
        <p:spPr>
          <a:xfrm>
            <a:off x="8972240" y="4735185"/>
            <a:ext cx="195490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Ztt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338.22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 766.27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purity:  44%</a:t>
            </a:r>
            <a:endParaRPr sz="800" dirty="0"/>
          </a:p>
        </p:txBody>
      </p:sp>
      <p:sp>
        <p:nvSpPr>
          <p:cNvPr id="22" name="Google Shape;431;p46">
            <a:extLst>
              <a:ext uri="{FF2B5EF4-FFF2-40B4-BE49-F238E27FC236}">
                <a16:creationId xmlns:a16="http://schemas.microsoft.com/office/drawing/2014/main" id="{05D15491-0C0D-D523-FE36-704F32E9AA58}"/>
              </a:ext>
            </a:extLst>
          </p:cNvPr>
          <p:cNvSpPr txBox="1"/>
          <p:nvPr/>
        </p:nvSpPr>
        <p:spPr>
          <a:xfrm>
            <a:off x="3880313" y="4063027"/>
            <a:ext cx="113205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VR-fakes-0J</a:t>
            </a:r>
            <a:endParaRPr sz="1100" dirty="0"/>
          </a:p>
        </p:txBody>
      </p:sp>
      <p:sp>
        <p:nvSpPr>
          <p:cNvPr id="23" name="Google Shape;445;p47">
            <a:extLst>
              <a:ext uri="{FF2B5EF4-FFF2-40B4-BE49-F238E27FC236}">
                <a16:creationId xmlns:a16="http://schemas.microsoft.com/office/drawing/2014/main" id="{DF915A76-C44D-EE8B-95D1-4BE6874E0868}"/>
              </a:ext>
            </a:extLst>
          </p:cNvPr>
          <p:cNvSpPr txBox="1"/>
          <p:nvPr/>
        </p:nvSpPr>
        <p:spPr>
          <a:xfrm>
            <a:off x="6729679" y="4162891"/>
            <a:ext cx="97426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CR-Ztt-0J</a:t>
            </a:r>
            <a:endParaRPr sz="1100" dirty="0"/>
          </a:p>
        </p:txBody>
      </p:sp>
      <p:sp>
        <p:nvSpPr>
          <p:cNvPr id="24" name="Google Shape;447;p47">
            <a:extLst>
              <a:ext uri="{FF2B5EF4-FFF2-40B4-BE49-F238E27FC236}">
                <a16:creationId xmlns:a16="http://schemas.microsoft.com/office/drawing/2014/main" id="{A31BAE99-9301-2049-373F-9EF1ABEE4107}"/>
              </a:ext>
            </a:extLst>
          </p:cNvPr>
          <p:cNvSpPr txBox="1"/>
          <p:nvPr/>
        </p:nvSpPr>
        <p:spPr>
          <a:xfrm>
            <a:off x="9799520" y="4151288"/>
            <a:ext cx="97426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VR-Ztt-0J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836817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1085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only fit 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  <a:endParaRPr lang="en-C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EA56B-83D2-C8EB-CDBA-9ABC4070C748}"/>
              </a:ext>
            </a:extLst>
          </p:cNvPr>
          <p:cNvSpPr txBox="1"/>
          <p:nvPr/>
        </p:nvSpPr>
        <p:spPr>
          <a:xfrm>
            <a:off x="448887" y="947651"/>
            <a:ext cx="258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&gt;= 1 J channel</a:t>
            </a:r>
            <a:r>
              <a:rPr lang="en-US" dirty="0"/>
              <a:t>(combined)</a:t>
            </a:r>
            <a:endParaRPr lang="en-CN" dirty="0"/>
          </a:p>
        </p:txBody>
      </p:sp>
      <p:pic>
        <p:nvPicPr>
          <p:cNvPr id="23" name="Google Shape;396;p43">
            <a:extLst>
              <a:ext uri="{FF2B5EF4-FFF2-40B4-BE49-F238E27FC236}">
                <a16:creationId xmlns:a16="http://schemas.microsoft.com/office/drawing/2014/main" id="{168651DF-19B9-D3E6-4252-D427C6CB36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70" r="3325" b="1833"/>
          <a:stretch/>
        </p:blipFill>
        <p:spPr>
          <a:xfrm>
            <a:off x="354664" y="1477459"/>
            <a:ext cx="3852511" cy="266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7;p43">
            <a:extLst>
              <a:ext uri="{FF2B5EF4-FFF2-40B4-BE49-F238E27FC236}">
                <a16:creationId xmlns:a16="http://schemas.microsoft.com/office/drawing/2014/main" id="{8F0C7EE9-C3EE-B186-B203-6D5316B1EA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745"/>
          <a:stretch/>
        </p:blipFill>
        <p:spPr>
          <a:xfrm>
            <a:off x="260441" y="4224232"/>
            <a:ext cx="4040955" cy="221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06;p44">
            <a:extLst>
              <a:ext uri="{FF2B5EF4-FFF2-40B4-BE49-F238E27FC236}">
                <a16:creationId xmlns:a16="http://schemas.microsoft.com/office/drawing/2014/main" id="{B780CDFB-DEB2-14E9-7CAE-440A5300AE1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714" r="2311"/>
          <a:stretch/>
        </p:blipFill>
        <p:spPr>
          <a:xfrm>
            <a:off x="4551329" y="1652649"/>
            <a:ext cx="4297485" cy="45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7;p44">
            <a:extLst>
              <a:ext uri="{FF2B5EF4-FFF2-40B4-BE49-F238E27FC236}">
                <a16:creationId xmlns:a16="http://schemas.microsoft.com/office/drawing/2014/main" id="{E38A73B2-B995-2E9F-4A57-6C9CE2E0C05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48814" y="4243741"/>
            <a:ext cx="3247644" cy="182549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FBBADA-82B7-F800-F196-CC55BEF5FA0E}"/>
              </a:ext>
            </a:extLst>
          </p:cNvPr>
          <p:cNvSpPr txBox="1"/>
          <p:nvPr/>
        </p:nvSpPr>
        <p:spPr>
          <a:xfrm>
            <a:off x="4815068" y="1064871"/>
            <a:ext cx="288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&gt;= 1J channel e/mu separate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93CEE2-BC62-6CF8-AD86-63DD9C8C9D1B}"/>
              </a:ext>
            </a:extLst>
          </p:cNvPr>
          <p:cNvSpPr/>
          <p:nvPr/>
        </p:nvSpPr>
        <p:spPr>
          <a:xfrm>
            <a:off x="703385" y="6318972"/>
            <a:ext cx="3503790" cy="12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FDA591-1A43-6916-754B-B90F3E1AA96A}"/>
              </a:ext>
            </a:extLst>
          </p:cNvPr>
          <p:cNvSpPr txBox="1"/>
          <p:nvPr/>
        </p:nvSpPr>
        <p:spPr>
          <a:xfrm>
            <a:off x="2674432" y="5025681"/>
            <a:ext cx="358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VV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D13C5-28F8-AE0D-C9AA-EC0EBD107E97}"/>
              </a:ext>
            </a:extLst>
          </p:cNvPr>
          <p:cNvSpPr txBox="1"/>
          <p:nvPr/>
        </p:nvSpPr>
        <p:spPr>
          <a:xfrm>
            <a:off x="2939785" y="5025681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Z+jets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E2B1E4-0901-0A83-C4B8-8A229E8E6409}"/>
              </a:ext>
            </a:extLst>
          </p:cNvPr>
          <p:cNvSpPr txBox="1"/>
          <p:nvPr/>
        </p:nvSpPr>
        <p:spPr>
          <a:xfrm>
            <a:off x="3367328" y="5033375"/>
            <a:ext cx="429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fake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BE1847-632D-82FE-0B89-132118C53252}"/>
              </a:ext>
            </a:extLst>
          </p:cNvPr>
          <p:cNvSpPr txBox="1"/>
          <p:nvPr/>
        </p:nvSpPr>
        <p:spPr>
          <a:xfrm>
            <a:off x="3784666" y="5017986"/>
            <a:ext cx="396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top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1A40A56-B0E5-CC26-7FBA-5E3403358F71}"/>
              </a:ext>
            </a:extLst>
          </p:cNvPr>
          <p:cNvSpPr/>
          <p:nvPr/>
        </p:nvSpPr>
        <p:spPr>
          <a:xfrm rot="5400000">
            <a:off x="3389727" y="4325776"/>
            <a:ext cx="187037" cy="12512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044D3E-8B40-E03E-80F4-D79A764D720B}"/>
              </a:ext>
            </a:extLst>
          </p:cNvPr>
          <p:cNvSpPr txBox="1"/>
          <p:nvPr/>
        </p:nvSpPr>
        <p:spPr>
          <a:xfrm>
            <a:off x="3245318" y="448084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499433-FA00-5FDF-C174-96CF53B90B35}"/>
              </a:ext>
            </a:extLst>
          </p:cNvPr>
          <p:cNvSpPr txBox="1"/>
          <p:nvPr/>
        </p:nvSpPr>
        <p:spPr>
          <a:xfrm>
            <a:off x="11048599" y="4933348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700" dirty="0"/>
              <a:t>VV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C69F86-6947-3CB1-287A-64BB23615954}"/>
              </a:ext>
            </a:extLst>
          </p:cNvPr>
          <p:cNvSpPr txBox="1"/>
          <p:nvPr/>
        </p:nvSpPr>
        <p:spPr>
          <a:xfrm>
            <a:off x="11249303" y="4933348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" dirty="0"/>
              <a:t>Z+jets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41F3CE-1ECB-72A2-5210-0CB64A271CD0}"/>
              </a:ext>
            </a:extLst>
          </p:cNvPr>
          <p:cNvSpPr txBox="1"/>
          <p:nvPr/>
        </p:nvSpPr>
        <p:spPr>
          <a:xfrm>
            <a:off x="11465423" y="4931070"/>
            <a:ext cx="3401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700" dirty="0"/>
              <a:t>fake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B12475-8956-AD79-F191-1246E35931FE}"/>
              </a:ext>
            </a:extLst>
          </p:cNvPr>
          <p:cNvSpPr txBox="1"/>
          <p:nvPr/>
        </p:nvSpPr>
        <p:spPr>
          <a:xfrm>
            <a:off x="11657499" y="4917959"/>
            <a:ext cx="327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800" dirty="0"/>
              <a:t>top</a:t>
            </a:r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6DDC4B27-737E-C334-A950-C459D21412A9}"/>
              </a:ext>
            </a:extLst>
          </p:cNvPr>
          <p:cNvSpPr/>
          <p:nvPr/>
        </p:nvSpPr>
        <p:spPr>
          <a:xfrm rot="5400000">
            <a:off x="11429883" y="4489279"/>
            <a:ext cx="187037" cy="8163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F674FC-1AEB-6C2E-8896-54325096A873}"/>
              </a:ext>
            </a:extLst>
          </p:cNvPr>
          <p:cNvSpPr txBox="1"/>
          <p:nvPr/>
        </p:nvSpPr>
        <p:spPr>
          <a:xfrm>
            <a:off x="11369692" y="4650124"/>
            <a:ext cx="2878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dirty="0"/>
              <a:t>VR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CE52A5C-FF8B-95E6-207C-4504670BF44F}"/>
              </a:ext>
            </a:extLst>
          </p:cNvPr>
          <p:cNvSpPr/>
          <p:nvPr/>
        </p:nvSpPr>
        <p:spPr>
          <a:xfrm>
            <a:off x="9184943" y="5936776"/>
            <a:ext cx="2859206" cy="132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244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Ntuple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setup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DC8F5EB-3E32-EBEC-BB7B-AE94EC0E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996" y="834433"/>
            <a:ext cx="6279729" cy="1105226"/>
          </a:xfrm>
        </p:spPr>
        <p:txBody>
          <a:bodyPr>
            <a:normAutofit fontScale="92500" lnSpcReduction="20000"/>
          </a:bodyPr>
          <a:lstStyle/>
          <a:p>
            <a:r>
              <a:rPr kumimoji="1" lang="en" altLang="zh-CN" sz="1400" dirty="0">
                <a:hlinkClick r:id="rId3"/>
              </a:rPr>
              <a:t>MelAnalysis framework</a:t>
            </a:r>
            <a:endParaRPr kumimoji="1" lang="en" altLang="zh-CN" sz="1400" dirty="0"/>
          </a:p>
          <a:p>
            <a:r>
              <a:rPr kumimoji="1" lang="en" altLang="zh-CN" sz="1400" dirty="0"/>
              <a:t>DAOD PHYS</a:t>
            </a:r>
          </a:p>
          <a:p>
            <a:r>
              <a:rPr kumimoji="1" lang="en" altLang="zh-CN" sz="1400" dirty="0" err="1"/>
              <a:t>ptag</a:t>
            </a:r>
            <a:r>
              <a:rPr kumimoji="1" lang="en" altLang="zh-CN" sz="1400" dirty="0"/>
              <a:t>: signal p6244, </a:t>
            </a:r>
            <a:r>
              <a:rPr kumimoji="1" lang="en" altLang="zh-CN" sz="1400" dirty="0" err="1"/>
              <a:t>bkg</a:t>
            </a:r>
            <a:r>
              <a:rPr kumimoji="1" lang="en" altLang="zh-CN" sz="1400" dirty="0"/>
              <a:t> p6490/p6491, data p6479/p6269</a:t>
            </a:r>
          </a:p>
          <a:p>
            <a:r>
              <a:rPr kumimoji="1" lang="en" altLang="zh-CN" sz="1400" dirty="0"/>
              <a:t>background list: </a:t>
            </a:r>
            <a:r>
              <a:rPr kumimoji="1" lang="en" altLang="zh-CN" sz="1400" dirty="0">
                <a:hlinkClick r:id="rId4"/>
              </a:rPr>
              <a:t>mc20</a:t>
            </a:r>
            <a:r>
              <a:rPr kumimoji="1" lang="en" altLang="zh-CN" sz="1400" dirty="0"/>
              <a:t>, </a:t>
            </a:r>
            <a:r>
              <a:rPr kumimoji="1" lang="en" altLang="zh-CN" sz="1400" dirty="0">
                <a:hlinkClick r:id="rId5"/>
              </a:rPr>
              <a:t>mc23</a:t>
            </a:r>
            <a:endParaRPr kumimoji="1" lang="en" altLang="zh-CN" sz="1400" dirty="0"/>
          </a:p>
        </p:txBody>
      </p:sp>
      <p:pic>
        <p:nvPicPr>
          <p:cNvPr id="17" name="图片 5">
            <a:extLst>
              <a:ext uri="{FF2B5EF4-FFF2-40B4-BE49-F238E27FC236}">
                <a16:creationId xmlns:a16="http://schemas.microsoft.com/office/drawing/2014/main" id="{63292B57-05C6-DF15-C59D-FB63EA2C1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/>
          <a:stretch/>
        </p:blipFill>
        <p:spPr>
          <a:xfrm>
            <a:off x="6548303" y="748145"/>
            <a:ext cx="4563279" cy="5486881"/>
          </a:xfrm>
          <a:prstGeom prst="rect">
            <a:avLst/>
          </a:prstGeom>
        </p:spPr>
      </p:pic>
      <p:pic>
        <p:nvPicPr>
          <p:cNvPr id="18" name="图片 7">
            <a:extLst>
              <a:ext uri="{FF2B5EF4-FFF2-40B4-BE49-F238E27FC236}">
                <a16:creationId xmlns:a16="http://schemas.microsoft.com/office/drawing/2014/main" id="{DA9EF195-C15B-CF06-8378-D031C28594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" y="1870031"/>
            <a:ext cx="5071375" cy="2303873"/>
          </a:xfrm>
          <a:prstGeom prst="rect">
            <a:avLst/>
          </a:prstGeom>
        </p:spPr>
      </p:pic>
      <p:pic>
        <p:nvPicPr>
          <p:cNvPr id="19" name="图片 9">
            <a:extLst>
              <a:ext uri="{FF2B5EF4-FFF2-40B4-BE49-F238E27FC236}">
                <a16:creationId xmlns:a16="http://schemas.microsoft.com/office/drawing/2014/main" id="{96712726-6AF6-36C0-2848-227951CDB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" y="4132375"/>
            <a:ext cx="2668933" cy="2280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1C8B8C-1123-7C59-7E76-129465180038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09B58-FCED-EEAF-9C1F-9537A052CCEF}"/>
              </a:ext>
            </a:extLst>
          </p:cNvPr>
          <p:cNvSpPr txBox="1"/>
          <p:nvPr/>
        </p:nvSpPr>
        <p:spPr>
          <a:xfrm>
            <a:off x="3109868" y="102050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5193D-70FF-1C09-B677-44171164D93F}"/>
              </a:ext>
            </a:extLst>
          </p:cNvPr>
          <p:cNvSpPr txBox="1"/>
          <p:nvPr/>
        </p:nvSpPr>
        <p:spPr>
          <a:xfrm>
            <a:off x="3624943" y="102050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</p:spTree>
    <p:extLst>
      <p:ext uri="{BB962C8B-B14F-4D97-AF65-F5344CB8AC3E}">
        <p14:creationId xmlns:p14="http://schemas.microsoft.com/office/powerpoint/2010/main" val="1225453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1085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only fit 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8AEC-1AA7-35ED-9C82-431E8D803669}"/>
              </a:ext>
            </a:extLst>
          </p:cNvPr>
          <p:cNvSpPr txBox="1"/>
          <p:nvPr/>
        </p:nvSpPr>
        <p:spPr>
          <a:xfrm>
            <a:off x="763929" y="93754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= 0 J channel</a:t>
            </a:r>
          </a:p>
        </p:txBody>
      </p:sp>
      <p:pic>
        <p:nvPicPr>
          <p:cNvPr id="6" name="Google Shape;455;p48">
            <a:extLst>
              <a:ext uri="{FF2B5EF4-FFF2-40B4-BE49-F238E27FC236}">
                <a16:creationId xmlns:a16="http://schemas.microsoft.com/office/drawing/2014/main" id="{7397EE64-A466-FC66-1615-27A3F4A571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8778" y="1721224"/>
            <a:ext cx="4419124" cy="25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56;p48">
            <a:extLst>
              <a:ext uri="{FF2B5EF4-FFF2-40B4-BE49-F238E27FC236}">
                <a16:creationId xmlns:a16="http://schemas.microsoft.com/office/drawing/2014/main" id="{4EC4E8E7-524A-5AAB-CE3D-9F5E190258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7902" y="1772132"/>
            <a:ext cx="4419124" cy="2475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949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1085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only fit 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  <a:endParaRPr lang="en-CN" dirty="0"/>
          </a:p>
        </p:txBody>
      </p:sp>
      <p:graphicFrame>
        <p:nvGraphicFramePr>
          <p:cNvPr id="8" name="Google Shape;462;p49">
            <a:extLst>
              <a:ext uri="{FF2B5EF4-FFF2-40B4-BE49-F238E27FC236}">
                <a16:creationId xmlns:a16="http://schemas.microsoft.com/office/drawing/2014/main" id="{64E63CA9-2C9C-AFC4-8E47-C4B61FBE7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5749864"/>
              </p:ext>
            </p:extLst>
          </p:nvPr>
        </p:nvGraphicFramePr>
        <p:xfrm>
          <a:off x="4944652" y="1030484"/>
          <a:ext cx="5416385" cy="25865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8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3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Type of systematic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% Syst.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Expected CLs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]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Normalisation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0.238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0.437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0.699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 err="1"/>
                        <a:t>Normalisation</a:t>
                      </a:r>
                      <a:endParaRPr sz="1100" dirty="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10</a:t>
                      </a:r>
                      <a:endParaRPr sz="1100" dirty="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0.238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0.437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0.699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Normalisation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20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0.238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0.437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0.699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Normalisation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50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0.240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0.439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0.701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Norm+Shape</a:t>
                      </a:r>
                      <a:endParaRPr sz="14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0.238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0.437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0.699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Norm+Shape</a:t>
                      </a:r>
                      <a:endParaRPr sz="1400"/>
                    </a:p>
                  </a:txBody>
                  <a:tcPr marL="68600" marR="68600" marT="34300" marB="34300">
                    <a:lnL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20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0.238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0.437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0.699</a:t>
                      </a:r>
                      <a:endParaRPr sz="1100"/>
                    </a:p>
                  </a:txBody>
                  <a:tcPr marL="68600" marR="68600" marT="34300" marB="34300">
                    <a:lnR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Norm+Shape</a:t>
                      </a:r>
                      <a:endParaRPr sz="14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50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0.240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0.439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0.701</a:t>
                      </a:r>
                      <a:endParaRPr sz="1100" dirty="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Google Shape;464;p49">
            <a:extLst>
              <a:ext uri="{FF2B5EF4-FFF2-40B4-BE49-F238E27FC236}">
                <a16:creationId xmlns:a16="http://schemas.microsoft.com/office/drawing/2014/main" id="{1191C087-F2C1-0589-8FAC-1A83132E77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771" t="60290" r="8520" b="1990"/>
          <a:stretch/>
        </p:blipFill>
        <p:spPr>
          <a:xfrm>
            <a:off x="4974310" y="3732774"/>
            <a:ext cx="5419756" cy="198951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2" name="Google Shape;465;p49">
            <a:extLst>
              <a:ext uri="{FF2B5EF4-FFF2-40B4-BE49-F238E27FC236}">
                <a16:creationId xmlns:a16="http://schemas.microsoft.com/office/drawing/2014/main" id="{540D9680-DF03-921A-FD04-A71CA179E180}"/>
              </a:ext>
            </a:extLst>
          </p:cNvPr>
          <p:cNvSpPr txBox="1"/>
          <p:nvPr/>
        </p:nvSpPr>
        <p:spPr>
          <a:xfrm>
            <a:off x="270200" y="1342858"/>
            <a:ext cx="4142841" cy="417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marR="0" lvl="0" indent="-1741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Experimented running exclusion fit with Asimov data using different systematics (both </a:t>
            </a:r>
            <a:r>
              <a:rPr lang="en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FlatSys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ShapeSys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100" dirty="0"/>
          </a:p>
          <a:p>
            <a:pPr marL="1778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Overall, expected CLs very robust to size of systematics, limited by signal statistics</a:t>
            </a:r>
            <a:endParaRPr sz="1100" dirty="0"/>
          </a:p>
          <a:p>
            <a:pPr marL="1778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Sensitivity worse than estimated from simple Z score formula</a:t>
            </a:r>
            <a:endParaRPr sz="1100" dirty="0"/>
          </a:p>
          <a:p>
            <a:pPr marL="1778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(Mu factors preliminary since dominant fake background MC will be replaced)* 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658960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9683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Exclusion Fit(LH)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D15BB7-874F-04DA-C382-C5CF58EF2040}"/>
              </a:ext>
            </a:extLst>
          </p:cNvPr>
          <p:cNvSpPr txBox="1"/>
          <p:nvPr/>
        </p:nvSpPr>
        <p:spPr>
          <a:xfrm>
            <a:off x="208344" y="1006997"/>
            <a:ext cx="309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0J and &gt;= 1J channel combined</a:t>
            </a:r>
          </a:p>
        </p:txBody>
      </p:sp>
      <p:sp>
        <p:nvSpPr>
          <p:cNvPr id="6" name="Google Shape;480;p51">
            <a:extLst>
              <a:ext uri="{FF2B5EF4-FFF2-40B4-BE49-F238E27FC236}">
                <a16:creationId xmlns:a16="http://schemas.microsoft.com/office/drawing/2014/main" id="{1FD898E5-E0F4-405D-C39D-B2C7BA7B47CA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3712055" cy="32635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58750">
              <a:spcBef>
                <a:spcPts val="0"/>
              </a:spcBef>
              <a:buClr>
                <a:schemeClr val="dk1"/>
              </a:buClr>
              <a:buSzPts val="1900"/>
            </a:pPr>
            <a:r>
              <a:rPr lang="en-US" sz="1900"/>
              <a:t>Including the 0J and &gt;=1J channel together in the exclusion fit, we get a slight decrease in the expected CLs, but not much</a:t>
            </a:r>
          </a:p>
          <a:p>
            <a:pPr marL="177800" indent="-158750">
              <a:spcBef>
                <a:spcPts val="800"/>
              </a:spcBef>
              <a:buClr>
                <a:schemeClr val="dk1"/>
              </a:buClr>
              <a:buSzPts val="1900"/>
            </a:pPr>
            <a:r>
              <a:rPr lang="en-US" sz="1900"/>
              <a:t>Not that surprising, DNN studies showed &gt;=1J channel drives sensitivity</a:t>
            </a:r>
          </a:p>
          <a:p>
            <a:pPr marL="177800" indent="-158750">
              <a:spcBef>
                <a:spcPts val="800"/>
              </a:spcBef>
              <a:buClr>
                <a:schemeClr val="dk1"/>
              </a:buClr>
              <a:buSzPts val="1900"/>
            </a:pPr>
            <a:r>
              <a:rPr lang="en-US" sz="1900"/>
              <a:t>ShapeSys further away from zero (~0.58)</a:t>
            </a:r>
            <a:endParaRPr lang="en-US" sz="1900" dirty="0"/>
          </a:p>
        </p:txBody>
      </p:sp>
      <p:pic>
        <p:nvPicPr>
          <p:cNvPr id="7" name="Google Shape;482;p51">
            <a:extLst>
              <a:ext uri="{FF2B5EF4-FFF2-40B4-BE49-F238E27FC236}">
                <a16:creationId xmlns:a16="http://schemas.microsoft.com/office/drawing/2014/main" id="{AD2CCD3C-68DC-B645-1558-908BA60B06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25" t="54901" r="1095" b="1350"/>
          <a:stretch/>
        </p:blipFill>
        <p:spPr>
          <a:xfrm>
            <a:off x="5787252" y="3508593"/>
            <a:ext cx="5479578" cy="25533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pic>
      <p:graphicFrame>
        <p:nvGraphicFramePr>
          <p:cNvPr id="15" name="Google Shape;483;p51">
            <a:extLst>
              <a:ext uri="{FF2B5EF4-FFF2-40B4-BE49-F238E27FC236}">
                <a16:creationId xmlns:a16="http://schemas.microsoft.com/office/drawing/2014/main" id="{56C8C6FE-33D9-8EAB-6160-63CA4A5D7A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392396"/>
              </p:ext>
            </p:extLst>
          </p:nvPr>
        </p:nvGraphicFramePr>
        <p:xfrm>
          <a:off x="5278252" y="1672380"/>
          <a:ext cx="6782568" cy="12236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64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6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9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78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Type of systematic</a:t>
                      </a:r>
                      <a:endParaRPr sz="1600"/>
                    </a:p>
                  </a:txBody>
                  <a:tcPr marL="99240" marR="99240" marT="49620" marB="4962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% Syst.</a:t>
                      </a:r>
                      <a:endParaRPr sz="1600"/>
                    </a:p>
                  </a:txBody>
                  <a:tcPr marL="99240" marR="99240" marT="49620" marB="4962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[</a:t>
                      </a:r>
                      <a:endParaRPr sz="1600"/>
                    </a:p>
                  </a:txBody>
                  <a:tcPr marL="99240" marR="99240" marT="49620" marB="4962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Expected CLs</a:t>
                      </a:r>
                      <a:endParaRPr sz="1600"/>
                    </a:p>
                  </a:txBody>
                  <a:tcPr marL="99240" marR="99240" marT="49620" marB="4962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]</a:t>
                      </a:r>
                      <a:endParaRPr sz="1600"/>
                    </a:p>
                  </a:txBody>
                  <a:tcPr marL="99240" marR="99240" marT="49620" marB="496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err="1"/>
                        <a:t>Normalisation</a:t>
                      </a:r>
                      <a:endParaRPr sz="1600" dirty="0"/>
                    </a:p>
                  </a:txBody>
                  <a:tcPr marL="99240" marR="99240" marT="49620" marB="4962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20</a:t>
                      </a:r>
                      <a:endParaRPr sz="1600"/>
                    </a:p>
                  </a:txBody>
                  <a:tcPr marL="99240" marR="99240" marT="49620" marB="4962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0.231</a:t>
                      </a:r>
                      <a:endParaRPr sz="1600"/>
                    </a:p>
                  </a:txBody>
                  <a:tcPr marL="99240" marR="99240" marT="49620" marB="4962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0.429</a:t>
                      </a:r>
                      <a:endParaRPr sz="1600"/>
                    </a:p>
                  </a:txBody>
                  <a:tcPr marL="99240" marR="99240" marT="49620" marB="4962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0.693</a:t>
                      </a:r>
                      <a:endParaRPr sz="1600"/>
                    </a:p>
                  </a:txBody>
                  <a:tcPr marL="99240" marR="99240" marT="49620" marB="4962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9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2000"/>
                        <a:t>Norm+Shape</a:t>
                      </a:r>
                      <a:endParaRPr sz="2000"/>
                    </a:p>
                  </a:txBody>
                  <a:tcPr marL="99240" marR="99240" marT="49620" marB="49620">
                    <a:lnL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20</a:t>
                      </a:r>
                      <a:endParaRPr sz="1600"/>
                    </a:p>
                  </a:txBody>
                  <a:tcPr marL="99240" marR="99240" marT="49620" marB="4962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0.231</a:t>
                      </a:r>
                      <a:endParaRPr sz="1600"/>
                    </a:p>
                  </a:txBody>
                  <a:tcPr marL="99240" marR="99240" marT="49620" marB="4962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0.429</a:t>
                      </a:r>
                      <a:endParaRPr sz="1600"/>
                    </a:p>
                  </a:txBody>
                  <a:tcPr marL="99240" marR="99240" marT="49620" marB="4962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/>
                        <a:t>0.693</a:t>
                      </a:r>
                      <a:endParaRPr sz="1600" dirty="0"/>
                    </a:p>
                  </a:txBody>
                  <a:tcPr marL="99240" marR="99240" marT="49620" marB="49620">
                    <a:lnR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578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9042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OS-SS Fit(LH)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  <a:endParaRPr lang="en-CN" dirty="0"/>
          </a:p>
        </p:txBody>
      </p:sp>
      <p:sp>
        <p:nvSpPr>
          <p:cNvPr id="8" name="Google Shape;489;p52">
            <a:extLst>
              <a:ext uri="{FF2B5EF4-FFF2-40B4-BE49-F238E27FC236}">
                <a16:creationId xmlns:a16="http://schemas.microsoft.com/office/drawing/2014/main" id="{B083A022-A16F-8AEA-C64A-23D96F1D3B62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3943350" cy="35004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6129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200" dirty="0"/>
              <a:t>Idea to use same-sign (SS) region in the fit to constrain systematics</a:t>
            </a:r>
          </a:p>
          <a:p>
            <a:pPr marL="177800" indent="-161290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2200" dirty="0"/>
              <a:t>Can model any differences between the extrapolation </a:t>
            </a:r>
          </a:p>
          <a:p>
            <a:pPr marL="177800" indent="-161290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2200" dirty="0"/>
              <a:t>Applied this as a simultaneous fit of the OS and SS data with a floating common component</a:t>
            </a:r>
          </a:p>
          <a:p>
            <a:pPr marL="177800" indent="-161290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2200" dirty="0"/>
              <a:t>Ran test with much simpler SR with fewer (16) bins in &gt;=1J channel</a:t>
            </a:r>
          </a:p>
          <a:p>
            <a:pPr marL="177800" indent="-161290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2200" dirty="0"/>
              <a:t>Systematics significantly more constrained, but as seen before, we are not systematics limited, so small impact on resulting CLs value</a:t>
            </a:r>
          </a:p>
          <a:p>
            <a:pPr marL="177800" indent="-161290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2200" dirty="0"/>
              <a:t>Small signal statistics remains main issue</a:t>
            </a:r>
          </a:p>
          <a:p>
            <a:pPr marL="177800" indent="-63500">
              <a:spcBef>
                <a:spcPts val="800"/>
              </a:spcBef>
              <a:buClr>
                <a:schemeClr val="dk1"/>
              </a:buClr>
              <a:buSzPct val="190909"/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190909"/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10" name="Google Shape;490;p52">
            <a:extLst>
              <a:ext uri="{FF2B5EF4-FFF2-40B4-BE49-F238E27FC236}">
                <a16:creationId xmlns:a16="http://schemas.microsoft.com/office/drawing/2014/main" id="{B7424A9D-C32B-D47A-BFEB-3798EFA564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579" t="59551" r="2395" b="2772"/>
          <a:stretch/>
        </p:blipFill>
        <p:spPr>
          <a:xfrm>
            <a:off x="6525571" y="4518157"/>
            <a:ext cx="4320000" cy="1597569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dash"/>
            <a:round/>
            <a:headEnd type="none" w="sm" len="sm"/>
            <a:tailEnd type="none" w="sm" len="sm"/>
          </a:ln>
        </p:spPr>
      </p:pic>
      <p:graphicFrame>
        <p:nvGraphicFramePr>
          <p:cNvPr id="12" name="Google Shape;492;p52">
            <a:extLst>
              <a:ext uri="{FF2B5EF4-FFF2-40B4-BE49-F238E27FC236}">
                <a16:creationId xmlns:a16="http://schemas.microsoft.com/office/drawing/2014/main" id="{73140C47-3E7D-95E4-47B8-026A4CB03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486978"/>
              </p:ext>
            </p:extLst>
          </p:nvPr>
        </p:nvGraphicFramePr>
        <p:xfrm>
          <a:off x="6357528" y="1364331"/>
          <a:ext cx="4723500" cy="8458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Type of fit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% Syst.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Expected CLs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]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OS only</a:t>
                      </a:r>
                      <a:endParaRPr sz="1100"/>
                    </a:p>
                  </a:txBody>
                  <a:tcPr marL="68600" marR="68600" marT="34300" marB="34300">
                    <a:lnL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20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0.242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0.442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0.703</a:t>
                      </a:r>
                      <a:endParaRPr sz="1100"/>
                    </a:p>
                  </a:txBody>
                  <a:tcPr marL="68600" marR="68600" marT="34300" marB="34300">
                    <a:lnR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OS-SS</a:t>
                      </a:r>
                      <a:endParaRPr sz="1100"/>
                    </a:p>
                  </a:txBody>
                  <a:tcPr marL="68600" marR="68600" marT="34300" marB="34300">
                    <a:lnL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20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0.242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0.441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0.702</a:t>
                      </a:r>
                      <a:endParaRPr sz="1100" dirty="0"/>
                    </a:p>
                  </a:txBody>
                  <a:tcPr marL="68600" marR="68600" marT="34300" marB="34300">
                    <a:lnR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Google Shape;493;p52">
            <a:extLst>
              <a:ext uri="{FF2B5EF4-FFF2-40B4-BE49-F238E27FC236}">
                <a16:creationId xmlns:a16="http://schemas.microsoft.com/office/drawing/2014/main" id="{42FE1F46-777C-35BE-4574-D00C1E806A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771" t="60290" r="8520" b="1990"/>
          <a:stretch/>
        </p:blipFill>
        <p:spPr>
          <a:xfrm>
            <a:off x="6525571" y="2910690"/>
            <a:ext cx="4320000" cy="158581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39439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6524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fake estimation(LH)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4">
            <a:extLst>
              <a:ext uri="{FF2B5EF4-FFF2-40B4-BE49-F238E27FC236}">
                <a16:creationId xmlns:a16="http://schemas.microsoft.com/office/drawing/2014/main" id="{66056D46-ADDB-211C-DEA3-5F689E2C7C4C}"/>
              </a:ext>
            </a:extLst>
          </p:cNvPr>
          <p:cNvSpPr txBox="1"/>
          <p:nvPr/>
        </p:nvSpPr>
        <p:spPr>
          <a:xfrm>
            <a:off x="272839" y="751538"/>
            <a:ext cx="517434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CRs (fake factor computation)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Single lepton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OS/SS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1 signal lepton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ID:</a:t>
            </a:r>
            <a:r>
              <a:rPr kumimoji="1" lang="en-US" altLang="zh-CN" sz="1400" b="1" dirty="0"/>
              <a:t> &gt;= 1 tight tau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 err="1"/>
              <a:t>antiID</a:t>
            </a:r>
            <a:r>
              <a:rPr kumimoji="1" lang="en-US" altLang="zh-CN" sz="1400" b="1" dirty="0"/>
              <a:t>: &gt; 0.05 RNN score, no tight tau</a:t>
            </a:r>
            <a:endParaRPr lang="en-US" altLang="zh-CN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SRs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Single lepton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MET &gt; 15GeV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B-veto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OS/SS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/>
              <a:t>ID: &gt;= 1 tight tau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 err="1"/>
              <a:t>antiID</a:t>
            </a:r>
            <a:r>
              <a:rPr kumimoji="1" lang="en-US" altLang="zh-CN" sz="1400" b="1" dirty="0"/>
              <a:t>: &gt; 0.05 RNN score, no tight tau</a:t>
            </a:r>
            <a:endParaRPr kumimoji="1"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Focus on </a:t>
            </a:r>
            <a:r>
              <a:rPr kumimoji="1" lang="en-US" altLang="zh-CN" sz="1400" dirty="0" err="1"/>
              <a:t>W+jets</a:t>
            </a:r>
            <a:r>
              <a:rPr kumimoji="1" lang="en-US" altLang="zh-CN" sz="1400" dirty="0"/>
              <a:t> and ttbar</a:t>
            </a:r>
          </a:p>
        </p:txBody>
      </p:sp>
      <p:grpSp>
        <p:nvGrpSpPr>
          <p:cNvPr id="8" name="组合 34">
            <a:extLst>
              <a:ext uri="{FF2B5EF4-FFF2-40B4-BE49-F238E27FC236}">
                <a16:creationId xmlns:a16="http://schemas.microsoft.com/office/drawing/2014/main" id="{03D9004A-D498-663A-60EA-FAFE7727E0E2}"/>
              </a:ext>
            </a:extLst>
          </p:cNvPr>
          <p:cNvGrpSpPr/>
          <p:nvPr/>
        </p:nvGrpSpPr>
        <p:grpSpPr>
          <a:xfrm>
            <a:off x="640752" y="4006031"/>
            <a:ext cx="1947965" cy="2411581"/>
            <a:chOff x="9082182" y="1022768"/>
            <a:chExt cx="2160000" cy="2700000"/>
          </a:xfrm>
        </p:grpSpPr>
        <p:sp>
          <p:nvSpPr>
            <p:cNvPr id="10" name="矩形 27">
              <a:extLst>
                <a:ext uri="{FF2B5EF4-FFF2-40B4-BE49-F238E27FC236}">
                  <a16:creationId xmlns:a16="http://schemas.microsoft.com/office/drawing/2014/main" id="{BD25D3FC-8F95-7F01-598F-73A7E4C09817}"/>
                </a:ext>
              </a:extLst>
            </p:cNvPr>
            <p:cNvSpPr/>
            <p:nvPr/>
          </p:nvSpPr>
          <p:spPr>
            <a:xfrm>
              <a:off x="9082182" y="1562768"/>
              <a:ext cx="1080000" cy="1080000"/>
            </a:xfrm>
            <a:prstGeom prst="rect">
              <a:avLst/>
            </a:prstGeom>
            <a:solidFill>
              <a:srgbClr val="1BC49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28">
              <a:extLst>
                <a:ext uri="{FF2B5EF4-FFF2-40B4-BE49-F238E27FC236}">
                  <a16:creationId xmlns:a16="http://schemas.microsoft.com/office/drawing/2014/main" id="{AA7F0BA9-179D-18B0-6B54-7968FAB1514F}"/>
                </a:ext>
              </a:extLst>
            </p:cNvPr>
            <p:cNvSpPr/>
            <p:nvPr/>
          </p:nvSpPr>
          <p:spPr>
            <a:xfrm>
              <a:off x="9082182" y="2642768"/>
              <a:ext cx="1080000" cy="1080000"/>
            </a:xfrm>
            <a:prstGeom prst="rect">
              <a:avLst/>
            </a:prstGeom>
            <a:solidFill>
              <a:srgbClr val="A3D7B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Fail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29">
              <a:extLst>
                <a:ext uri="{FF2B5EF4-FFF2-40B4-BE49-F238E27FC236}">
                  <a16:creationId xmlns:a16="http://schemas.microsoft.com/office/drawing/2014/main" id="{2F0FAC85-2E5F-A958-2C71-E72A294C376B}"/>
                </a:ext>
              </a:extLst>
            </p:cNvPr>
            <p:cNvSpPr/>
            <p:nvPr/>
          </p:nvSpPr>
          <p:spPr>
            <a:xfrm>
              <a:off x="10162182" y="1562768"/>
              <a:ext cx="1080000" cy="1078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31">
              <a:extLst>
                <a:ext uri="{FF2B5EF4-FFF2-40B4-BE49-F238E27FC236}">
                  <a16:creationId xmlns:a16="http://schemas.microsoft.com/office/drawing/2014/main" id="{615D220B-6E44-08E4-3922-ED0544AC63A6}"/>
                </a:ext>
              </a:extLst>
            </p:cNvPr>
            <p:cNvSpPr/>
            <p:nvPr/>
          </p:nvSpPr>
          <p:spPr>
            <a:xfrm>
              <a:off x="10162182" y="2641406"/>
              <a:ext cx="1080000" cy="10813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Fail ID 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32">
              <a:extLst>
                <a:ext uri="{FF2B5EF4-FFF2-40B4-BE49-F238E27FC236}">
                  <a16:creationId xmlns:a16="http://schemas.microsoft.com/office/drawing/2014/main" id="{42EFDC10-4D94-94B1-5E2F-A1BA9BCCC302}"/>
                </a:ext>
              </a:extLst>
            </p:cNvPr>
            <p:cNvSpPr/>
            <p:nvPr/>
          </p:nvSpPr>
          <p:spPr>
            <a:xfrm>
              <a:off x="908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determination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33">
              <a:extLst>
                <a:ext uri="{FF2B5EF4-FFF2-40B4-BE49-F238E27FC236}">
                  <a16:creationId xmlns:a16="http://schemas.microsoft.com/office/drawing/2014/main" id="{6DEE99A5-A98A-B3CD-A717-75647082C2D6}"/>
                </a:ext>
              </a:extLst>
            </p:cNvPr>
            <p:cNvSpPr/>
            <p:nvPr/>
          </p:nvSpPr>
          <p:spPr>
            <a:xfrm>
              <a:off x="1016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</a:t>
              </a:r>
              <a:br>
                <a:rPr kumimoji="1" lang="en-US" altLang="zh-CN" sz="900" dirty="0">
                  <a:solidFill>
                    <a:schemeClr val="tx1"/>
                  </a:solidFill>
                </a:rPr>
              </a:br>
              <a:r>
                <a:rPr kumimoji="1" lang="en-US" altLang="zh-CN" sz="900" dirty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文本框 38">
            <a:extLst>
              <a:ext uri="{FF2B5EF4-FFF2-40B4-BE49-F238E27FC236}">
                <a16:creationId xmlns:a16="http://schemas.microsoft.com/office/drawing/2014/main" id="{88E5F8DA-FE6A-6429-5FD6-1D499F0F71EA}"/>
              </a:ext>
            </a:extLst>
          </p:cNvPr>
          <p:cNvSpPr txBox="1"/>
          <p:nvPr/>
        </p:nvSpPr>
        <p:spPr>
          <a:xfrm>
            <a:off x="272839" y="3735644"/>
            <a:ext cx="56981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Binned in </a:t>
            </a:r>
            <a:r>
              <a:rPr kumimoji="1" lang="en-US" altLang="zh-CN" sz="1600" b="1" dirty="0" err="1"/>
              <a:t>prongness</a:t>
            </a:r>
            <a:r>
              <a:rPr kumimoji="1" lang="en-US" altLang="zh-CN" sz="1600" b="1" dirty="0"/>
              <a:t>, tau </a:t>
            </a:r>
            <a:r>
              <a:rPr kumimoji="1" lang="en-US" altLang="zh-CN" sz="1600" b="1" dirty="0" err="1"/>
              <a:t>pT</a:t>
            </a:r>
            <a:endParaRPr kumimoji="1" lang="en-US" altLang="zh-CN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37E57B-767C-918F-8BA8-B5E5A591B583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  <a:endParaRPr lang="en-CN" dirty="0"/>
          </a:p>
        </p:txBody>
      </p:sp>
      <p:pic>
        <p:nvPicPr>
          <p:cNvPr id="2" name="Google Shape;526;p56">
            <a:extLst>
              <a:ext uri="{FF2B5EF4-FFF2-40B4-BE49-F238E27FC236}">
                <a16:creationId xmlns:a16="http://schemas.microsoft.com/office/drawing/2014/main" id="{F70846AD-8102-B2AA-3DC3-39B188F340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837" y="927091"/>
            <a:ext cx="2594850" cy="249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25;p56">
            <a:extLst>
              <a:ext uri="{FF2B5EF4-FFF2-40B4-BE49-F238E27FC236}">
                <a16:creationId xmlns:a16="http://schemas.microsoft.com/office/drawing/2014/main" id="{2288A1F1-ADAD-61BD-6955-58FF3E724CF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483" y="923857"/>
            <a:ext cx="2495322" cy="242470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4CB27F-D2DA-E6C0-BBC0-FE074E83B7B4}"/>
              </a:ext>
            </a:extLst>
          </p:cNvPr>
          <p:cNvSpPr txBox="1"/>
          <p:nvPr/>
        </p:nvSpPr>
        <p:spPr>
          <a:xfrm>
            <a:off x="5898104" y="1183958"/>
            <a:ext cx="103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MC fakes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3A7B4B-6455-C667-DE5F-C8E0F71ECEE8}"/>
              </a:ext>
            </a:extLst>
          </p:cNvPr>
          <p:cNvSpPr txBox="1"/>
          <p:nvPr/>
        </p:nvSpPr>
        <p:spPr>
          <a:xfrm>
            <a:off x="8457307" y="1141285"/>
            <a:ext cx="128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Data Driven</a:t>
            </a:r>
          </a:p>
        </p:txBody>
      </p:sp>
      <p:pic>
        <p:nvPicPr>
          <p:cNvPr id="27" name="Google Shape;533;p57" title="ff11.png">
            <a:extLst>
              <a:ext uri="{FF2B5EF4-FFF2-40B4-BE49-F238E27FC236}">
                <a16:creationId xmlns:a16="http://schemas.microsoft.com/office/drawing/2014/main" id="{C24FB8BE-A3BA-C0AD-463A-E9E34ABD1D9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837" y="3707996"/>
            <a:ext cx="2635596" cy="26118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CE19315-246F-89C2-8C82-102A76299C07}"/>
              </a:ext>
            </a:extLst>
          </p:cNvPr>
          <p:cNvSpPr txBox="1"/>
          <p:nvPr/>
        </p:nvSpPr>
        <p:spPr>
          <a:xfrm>
            <a:off x="5755402" y="4018866"/>
            <a:ext cx="115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MC fakes</a:t>
            </a:r>
          </a:p>
        </p:txBody>
      </p:sp>
      <p:pic>
        <p:nvPicPr>
          <p:cNvPr id="29" name="Google Shape;532;p57" title="ff12.png">
            <a:extLst>
              <a:ext uri="{FF2B5EF4-FFF2-40B4-BE49-F238E27FC236}">
                <a16:creationId xmlns:a16="http://schemas.microsoft.com/office/drawing/2014/main" id="{4C72D6FF-D769-5A4E-AEFF-294D9CE710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4484" y="3740938"/>
            <a:ext cx="2588716" cy="247210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1930DE4-BAE2-B6B0-E071-59FA6EF31AF8}"/>
              </a:ext>
            </a:extLst>
          </p:cNvPr>
          <p:cNvSpPr txBox="1"/>
          <p:nvPr/>
        </p:nvSpPr>
        <p:spPr>
          <a:xfrm>
            <a:off x="8584001" y="4002639"/>
            <a:ext cx="128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Data Driven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487A2C-21E1-67B2-9A84-50271CAECC7A}"/>
              </a:ext>
            </a:extLst>
          </p:cNvPr>
          <p:cNvSpPr txBox="1"/>
          <p:nvPr/>
        </p:nvSpPr>
        <p:spPr>
          <a:xfrm>
            <a:off x="9497860" y="1678090"/>
            <a:ext cx="286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CN" dirty="0"/>
              <a:t>etter aggrement for high pt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EF00FB-18ED-85EF-5711-B0EBA3714764}"/>
              </a:ext>
            </a:extLst>
          </p:cNvPr>
          <p:cNvSpPr txBox="1"/>
          <p:nvPr/>
        </p:nvSpPr>
        <p:spPr>
          <a:xfrm>
            <a:off x="9068842" y="4497291"/>
            <a:ext cx="324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worse</a:t>
            </a:r>
            <a:r>
              <a:rPr lang="en-CN" dirty="0"/>
              <a:t> aggrement for high 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02844E-1BAD-11B3-9930-E4AE089E2B9B}"/>
              </a:ext>
            </a:extLst>
          </p:cNvPr>
          <p:cNvSpPr txBox="1"/>
          <p:nvPr/>
        </p:nvSpPr>
        <p:spPr>
          <a:xfrm>
            <a:off x="10089312" y="5313817"/>
            <a:ext cx="195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CN" dirty="0"/>
              <a:t>nder investigated</a:t>
            </a:r>
          </a:p>
        </p:txBody>
      </p:sp>
    </p:spTree>
    <p:extLst>
      <p:ext uri="{BB962C8B-B14F-4D97-AF65-F5344CB8AC3E}">
        <p14:creationId xmlns:p14="http://schemas.microsoft.com/office/powerpoint/2010/main" val="2773557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6524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fake estimation(LH)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37E57B-767C-918F-8BA8-B5E5A591B583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  <a:endParaRPr lang="en-CN" dirty="0"/>
          </a:p>
        </p:txBody>
      </p:sp>
      <p:sp>
        <p:nvSpPr>
          <p:cNvPr id="16" name="Google Shape;540;p58">
            <a:extLst>
              <a:ext uri="{FF2B5EF4-FFF2-40B4-BE49-F238E27FC236}">
                <a16:creationId xmlns:a16="http://schemas.microsoft.com/office/drawing/2014/main" id="{E097F6C5-918F-C16D-0F41-B4399D0A56D7}"/>
              </a:ext>
            </a:extLst>
          </p:cNvPr>
          <p:cNvSpPr txBox="1">
            <a:spLocks/>
          </p:cNvSpPr>
          <p:nvPr/>
        </p:nvSpPr>
        <p:spPr>
          <a:xfrm>
            <a:off x="419477" y="1753251"/>
            <a:ext cx="3558600" cy="3648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9250">
              <a:spcBef>
                <a:spcPts val="0"/>
              </a:spcBef>
              <a:buClr>
                <a:srgbClr val="404040"/>
              </a:buClr>
              <a:buSzPts val="1900"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Focus on events with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taus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pT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20-25 GeV</a:t>
            </a:r>
          </a:p>
          <a:p>
            <a:pPr marL="457200" indent="-349250">
              <a:spcBef>
                <a:spcPts val="0"/>
              </a:spcBef>
              <a:buClr>
                <a:srgbClr val="404040"/>
              </a:buClr>
              <a:buSzPts val="1900"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Top: OS</a:t>
            </a:r>
          </a:p>
          <a:p>
            <a:pPr marL="457200" indent="-349250">
              <a:spcBef>
                <a:spcPts val="0"/>
              </a:spcBef>
              <a:buClr>
                <a:srgbClr val="404040"/>
              </a:buClr>
              <a:buSzPts val="1900"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Bottom: SS</a:t>
            </a:r>
          </a:p>
          <a:p>
            <a:pPr marL="457200" indent="-349250">
              <a:spcBef>
                <a:spcPts val="0"/>
              </a:spcBef>
              <a:buClr>
                <a:srgbClr val="404040"/>
              </a:buClr>
              <a:buSzPts val="1900"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Better agreement with data-driven fake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taus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compared to MC for different numbers of jets in the event</a:t>
            </a:r>
          </a:p>
          <a:p>
            <a:pPr marL="0" indent="0">
              <a:spcBef>
                <a:spcPts val="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2" name="Google Shape;541;p58">
            <a:extLst>
              <a:ext uri="{FF2B5EF4-FFF2-40B4-BE49-F238E27FC236}">
                <a16:creationId xmlns:a16="http://schemas.microsoft.com/office/drawing/2014/main" id="{3B7F9BCB-8C5C-3F32-0FAD-D2E3E43BE2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399" y="1270401"/>
            <a:ext cx="2281475" cy="2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542;p58">
            <a:extLst>
              <a:ext uri="{FF2B5EF4-FFF2-40B4-BE49-F238E27FC236}">
                <a16:creationId xmlns:a16="http://schemas.microsoft.com/office/drawing/2014/main" id="{3E870398-79E9-72E5-661E-BB23BE770E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167" y="1336276"/>
            <a:ext cx="2337832" cy="2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543;p58">
            <a:extLst>
              <a:ext uri="{FF2B5EF4-FFF2-40B4-BE49-F238E27FC236}">
                <a16:creationId xmlns:a16="http://schemas.microsoft.com/office/drawing/2014/main" id="{2F7C5840-1083-FB2D-A3DC-5A78F9D1ED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9861" y="3712501"/>
            <a:ext cx="2296238" cy="224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544;p58">
            <a:extLst>
              <a:ext uri="{FF2B5EF4-FFF2-40B4-BE49-F238E27FC236}">
                <a16:creationId xmlns:a16="http://schemas.microsoft.com/office/drawing/2014/main" id="{57EBA92C-F7A3-74B7-F474-EB9338635FD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0349" y="3746948"/>
            <a:ext cx="2281474" cy="2219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0474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C1C1/C1N2 Motivation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BD9542-BFCF-D7E4-CD30-AB2913D538A0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</a:t>
            </a:r>
            <a:endParaRPr lang="en-CN" dirty="0"/>
          </a:p>
        </p:txBody>
      </p:sp>
      <p:pic>
        <p:nvPicPr>
          <p:cNvPr id="2" name="图片 10">
            <a:extLst>
              <a:ext uri="{FF2B5EF4-FFF2-40B4-BE49-F238E27FC236}">
                <a16:creationId xmlns:a16="http://schemas.microsoft.com/office/drawing/2014/main" id="{F68C4EAD-2AD1-8B70-2402-78932AA24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76" y="2728729"/>
            <a:ext cx="2812039" cy="2340000"/>
          </a:xfrm>
          <a:prstGeom prst="rect">
            <a:avLst/>
          </a:prstGeom>
        </p:spPr>
      </p:pic>
      <p:pic>
        <p:nvPicPr>
          <p:cNvPr id="6" name="图片 12">
            <a:extLst>
              <a:ext uri="{FF2B5EF4-FFF2-40B4-BE49-F238E27FC236}">
                <a16:creationId xmlns:a16="http://schemas.microsoft.com/office/drawing/2014/main" id="{76601E11-6FD7-92F4-5A49-3464C22FF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6" y="2728729"/>
            <a:ext cx="2829182" cy="23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F329B2-E901-CD9A-9BBC-748D3BABC6D1}"/>
                  </a:ext>
                </a:extLst>
              </p:cNvPr>
              <p:cNvSpPr txBox="1"/>
              <p:nvPr/>
            </p:nvSpPr>
            <p:spPr>
              <a:xfrm>
                <a:off x="386255" y="1368278"/>
                <a:ext cx="6132786" cy="940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800" dirty="0"/>
                  <a:t>C1C1, C1N2 via </a:t>
                </a:r>
                <a:r>
                  <a:rPr kumimoji="1" lang="en-US" altLang="zh-CN" sz="1800" dirty="0" err="1"/>
                  <a:t>stau</a:t>
                </a:r>
                <a:r>
                  <a:rPr kumimoji="1" lang="en-US" altLang="zh-CN" sz="1800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𝐼𝑆𝑅</m:t>
                    </m:r>
                  </m:oMath>
                </a14:m>
                <a:endParaRPr kumimoji="1" lang="en-US" altLang="zh-CN" sz="18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800" dirty="0"/>
                  <a:t>Boosted by ISR and has a large MET due to two miss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en-US" altLang="zh-CN" sz="1800" dirty="0"/>
                  <a:t> </a:t>
                </a:r>
                <a:r>
                  <a:rPr lang="en-CN" dirty="0">
                    <a:solidFill>
                      <a:srgbClr val="41464D"/>
                    </a:solidFill>
                    <a:effectLst/>
                    <a:latin typeface="Graphik"/>
                  </a:rPr>
                  <a:t> 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F329B2-E901-CD9A-9BBC-748D3BABC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5" y="1368278"/>
                <a:ext cx="6132786" cy="940514"/>
              </a:xfrm>
              <a:prstGeom prst="rect">
                <a:avLst/>
              </a:prstGeom>
              <a:blipFill>
                <a:blip r:embed="rId5"/>
                <a:stretch>
                  <a:fillRect l="-826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85FAB736-90C2-EAA9-D95A-6C7303C72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254" y="1250950"/>
            <a:ext cx="5588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01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58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signal region optimization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6">
            <a:extLst>
              <a:ext uri="{FF2B5EF4-FFF2-40B4-BE49-F238E27FC236}">
                <a16:creationId xmlns:a16="http://schemas.microsoft.com/office/drawing/2014/main" id="{60853F8A-89EF-2205-D455-422BB54D825D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9090677"/>
              </p:ext>
            </p:extLst>
          </p:nvPr>
        </p:nvGraphicFramePr>
        <p:xfrm>
          <a:off x="5655310" y="849196"/>
          <a:ext cx="3344545" cy="22719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4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2"/>
                          </a:solidFill>
                          <a:sym typeface="+mn-ea"/>
                        </a:rPr>
                        <a:t>HH Pre-selection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&gt;= 2 medium </a:t>
                      </a:r>
                      <a:r>
                        <a:rPr lang="en-US" altLang="zh-CN" sz="12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2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0 base lepton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63982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MET ≥ 150; pass MET trigger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Opposite-sign hadronic-hadronic tau pair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CBD9542-BFCF-D7E4-CD30-AB2913D538A0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34</a:t>
            </a:r>
            <a:endParaRPr lang="en-CN" dirty="0"/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00C25DB3-4175-C854-103C-E57026F4B90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2767298"/>
              </p:ext>
            </p:extLst>
          </p:nvPr>
        </p:nvGraphicFramePr>
        <p:xfrm>
          <a:off x="8999855" y="847834"/>
          <a:ext cx="3344545" cy="22719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4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2"/>
                          </a:solidFill>
                          <a:sym typeface="+mn-ea"/>
                        </a:rPr>
                        <a:t>LH Pre-selection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&gt;= 1 medium </a:t>
                      </a:r>
                      <a:r>
                        <a:rPr lang="en-US" altLang="zh-CN" sz="12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2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862436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1 base lepton, 1 signal lepton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116260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MET ≥ 200; pass MET trigger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Opposite-sign lepton-hadronic tau pair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F9DF6-BF7E-4BAF-083F-9EE69B867A9E}"/>
                  </a:ext>
                </a:extLst>
              </p:cNvPr>
              <p:cNvSpPr txBox="1"/>
              <p:nvPr/>
            </p:nvSpPr>
            <p:spPr>
              <a:xfrm>
                <a:off x="41780" y="913843"/>
                <a:ext cx="5796010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400" dirty="0"/>
                  <a:t>BDT method for signal region optimization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N" sz="2400" dirty="0"/>
                  <a:t>30% flat systemic </a:t>
                </a:r>
                <a:r>
                  <a:rPr lang="en-US" sz="2400" dirty="0">
                    <a:cs typeface="GillSans" panose="020B0502020104020203" pitchFamily="34" charset="-79"/>
                  </a:rPr>
                  <a:t>uncertainty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N" sz="2400" dirty="0"/>
                  <a:t>Figure of merit: Zn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GillSans" panose="020B0502020104020203" pitchFamily="34" charset="-79"/>
                  </a:rPr>
                  <a:t>5fold to Train(Cross-Validation)</a:t>
                </a:r>
                <a:endParaRPr lang="en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400" dirty="0"/>
                  <a:t>Preselection based on final state(</a:t>
                </a:r>
                <a14:m>
                  <m:oMath xmlns:m="http://schemas.openxmlformats.org/officeDocument/2006/math">
                    <m:r>
                      <a:rPr lang="en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N" sz="2400" dirty="0"/>
                  <a:t> 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CN" sz="24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BF9DF6-BF7E-4BAF-083F-9EE69B86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0" y="913843"/>
                <a:ext cx="5796010" cy="1938992"/>
              </a:xfrm>
              <a:prstGeom prst="rect">
                <a:avLst/>
              </a:prstGeom>
              <a:blipFill>
                <a:blip r:embed="rId5"/>
                <a:stretch>
                  <a:fillRect l="-1532" t="-2614" r="-656" b="-65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table with text on it&#10;&#10;Description automatically generated">
            <a:extLst>
              <a:ext uri="{FF2B5EF4-FFF2-40B4-BE49-F238E27FC236}">
                <a16:creationId xmlns:a16="http://schemas.microsoft.com/office/drawing/2014/main" id="{638D6501-060C-91CA-0BFB-C423BCDE6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46" y="3484528"/>
            <a:ext cx="10642488" cy="28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62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870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signal region definition(HH)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4" descr="HHzn">
            <a:extLst>
              <a:ext uri="{FF2B5EF4-FFF2-40B4-BE49-F238E27FC236}">
                <a16:creationId xmlns:a16="http://schemas.microsoft.com/office/drawing/2014/main" id="{211F2E6A-04AB-422B-1EFE-9D31CEC68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383" y="1342398"/>
            <a:ext cx="3186805" cy="2470322"/>
          </a:xfrm>
          <a:prstGeom prst="rect">
            <a:avLst/>
          </a:prstGeom>
        </p:spPr>
      </p:pic>
      <p:pic>
        <p:nvPicPr>
          <p:cNvPr id="8" name="图片 9" descr="hhSR">
            <a:extLst>
              <a:ext uri="{FF2B5EF4-FFF2-40B4-BE49-F238E27FC236}">
                <a16:creationId xmlns:a16="http://schemas.microsoft.com/office/drawing/2014/main" id="{7735A108-C0CB-65D1-75F1-86396BC48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501" y="1339148"/>
            <a:ext cx="3075072" cy="2383803"/>
          </a:xfrm>
          <a:prstGeom prst="rect">
            <a:avLst/>
          </a:prstGeom>
        </p:spPr>
      </p:pic>
      <p:pic>
        <p:nvPicPr>
          <p:cNvPr id="12" name="图片 6">
            <a:extLst>
              <a:ext uri="{FF2B5EF4-FFF2-40B4-BE49-F238E27FC236}">
                <a16:creationId xmlns:a16="http://schemas.microsoft.com/office/drawing/2014/main" id="{813F9568-F37D-EFA3-F40E-C2352CAC0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139" y="3829809"/>
            <a:ext cx="4596130" cy="2369185"/>
          </a:xfrm>
          <a:prstGeom prst="rect">
            <a:avLst/>
          </a:prstGeom>
        </p:spPr>
      </p:pic>
      <p:pic>
        <p:nvPicPr>
          <p:cNvPr id="17" name="图片 7">
            <a:extLst>
              <a:ext uri="{FF2B5EF4-FFF2-40B4-BE49-F238E27FC236}">
                <a16:creationId xmlns:a16="http://schemas.microsoft.com/office/drawing/2014/main" id="{EAC7B73C-5D45-ABFE-B1AA-AF66740C4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29" y="2478743"/>
            <a:ext cx="4929712" cy="36976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5D35E3-54AA-69FB-5FEE-367892D7A32F}"/>
              </a:ext>
            </a:extLst>
          </p:cNvPr>
          <p:cNvSpPr txBox="1"/>
          <p:nvPr/>
        </p:nvSpPr>
        <p:spPr>
          <a:xfrm>
            <a:off x="32529" y="2459064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ensitive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2241E-D807-5767-321A-78C3990AC63E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  <a:endParaRPr lang="en-CN" dirty="0"/>
          </a:p>
        </p:txBody>
      </p:sp>
      <p:cxnSp>
        <p:nvCxnSpPr>
          <p:cNvPr id="16" name="直线连接符 12">
            <a:extLst>
              <a:ext uri="{FF2B5EF4-FFF2-40B4-BE49-F238E27FC236}">
                <a16:creationId xmlns:a16="http://schemas.microsoft.com/office/drawing/2014/main" id="{E04F0980-4C4C-7C3C-2F91-6C5F7E014B4D}"/>
              </a:ext>
            </a:extLst>
          </p:cNvPr>
          <p:cNvCxnSpPr>
            <a:cxnSpLocks/>
          </p:cNvCxnSpPr>
          <p:nvPr/>
        </p:nvCxnSpPr>
        <p:spPr>
          <a:xfrm flipV="1">
            <a:off x="8117385" y="2218765"/>
            <a:ext cx="0" cy="9398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3">
            <a:extLst>
              <a:ext uri="{FF2B5EF4-FFF2-40B4-BE49-F238E27FC236}">
                <a16:creationId xmlns:a16="http://schemas.microsoft.com/office/drawing/2014/main" id="{817D7C4E-7E29-17AD-B7A1-B90621A2F3BD}"/>
              </a:ext>
            </a:extLst>
          </p:cNvPr>
          <p:cNvCxnSpPr>
            <a:cxnSpLocks/>
          </p:cNvCxnSpPr>
          <p:nvPr/>
        </p:nvCxnSpPr>
        <p:spPr>
          <a:xfrm>
            <a:off x="8115301" y="2218765"/>
            <a:ext cx="1355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表格 13">
            <a:extLst>
              <a:ext uri="{FF2B5EF4-FFF2-40B4-BE49-F238E27FC236}">
                <a16:creationId xmlns:a16="http://schemas.microsoft.com/office/drawing/2014/main" id="{5B4B80D3-6508-3E69-30B6-EF00D66FE0A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288404"/>
              </p:ext>
            </p:extLst>
          </p:nvPr>
        </p:nvGraphicFramePr>
        <p:xfrm>
          <a:off x="116387" y="1174750"/>
          <a:ext cx="3824921" cy="878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824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sym typeface="+mn-ea"/>
                        </a:rPr>
                        <a:t>BDT score &gt; 0.9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B4D2FC-430C-D86B-259A-DB5979ABFA03}"/>
              </a:ext>
            </a:extLst>
          </p:cNvPr>
          <p:cNvSpPr txBox="1"/>
          <p:nvPr/>
        </p:nvSpPr>
        <p:spPr>
          <a:xfrm>
            <a:off x="8509000" y="1092200"/>
            <a:ext cx="25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Binned significance:  3.32</a:t>
            </a:r>
          </a:p>
        </p:txBody>
      </p:sp>
    </p:spTree>
    <p:extLst>
      <p:ext uri="{BB962C8B-B14F-4D97-AF65-F5344CB8AC3E}">
        <p14:creationId xmlns:p14="http://schemas.microsoft.com/office/powerpoint/2010/main" val="3672284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81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signal region definition(LH)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5D35E3-54AA-69FB-5FEE-367892D7A32F}"/>
              </a:ext>
            </a:extLst>
          </p:cNvPr>
          <p:cNvSpPr txBox="1"/>
          <p:nvPr/>
        </p:nvSpPr>
        <p:spPr>
          <a:xfrm>
            <a:off x="22849" y="2338615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ensitive map</a:t>
            </a:r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F6A5C12C-D2DA-A2DF-D223-6FC3F2610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87" y="2646589"/>
            <a:ext cx="4879340" cy="3660012"/>
          </a:xfrm>
          <a:prstGeom prst="rect">
            <a:avLst/>
          </a:prstGeom>
        </p:spPr>
      </p:pic>
      <p:pic>
        <p:nvPicPr>
          <p:cNvPr id="7" name="图片 10">
            <a:extLst>
              <a:ext uri="{FF2B5EF4-FFF2-40B4-BE49-F238E27FC236}">
                <a16:creationId xmlns:a16="http://schemas.microsoft.com/office/drawing/2014/main" id="{DAB8C334-62A8-DAA1-792F-D6EC00195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204" y="1258048"/>
            <a:ext cx="3131820" cy="2427605"/>
          </a:xfrm>
          <a:prstGeom prst="rect">
            <a:avLst/>
          </a:prstGeom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0C4973FF-0FBA-A0D2-18D9-5E3005254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479" y="1265460"/>
            <a:ext cx="3268822" cy="2533507"/>
          </a:xfrm>
          <a:prstGeom prst="rect">
            <a:avLst/>
          </a:prstGeom>
        </p:spPr>
      </p:pic>
      <p:pic>
        <p:nvPicPr>
          <p:cNvPr id="16" name="图片 4">
            <a:extLst>
              <a:ext uri="{FF2B5EF4-FFF2-40B4-BE49-F238E27FC236}">
                <a16:creationId xmlns:a16="http://schemas.microsoft.com/office/drawing/2014/main" id="{6F13AABA-AA4B-CECE-463C-9C20594E3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563" y="3850041"/>
            <a:ext cx="4943475" cy="2459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52D632-BE6E-56ED-16B9-CADE8143959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</a:t>
            </a:r>
            <a:endParaRPr lang="en-CN" dirty="0"/>
          </a:p>
        </p:txBody>
      </p:sp>
      <p:cxnSp>
        <p:nvCxnSpPr>
          <p:cNvPr id="17" name="直线连接符 12">
            <a:extLst>
              <a:ext uri="{FF2B5EF4-FFF2-40B4-BE49-F238E27FC236}">
                <a16:creationId xmlns:a16="http://schemas.microsoft.com/office/drawing/2014/main" id="{D3EB2DBC-2FB8-AAAA-ADF6-7DCC7EA298C8}"/>
              </a:ext>
            </a:extLst>
          </p:cNvPr>
          <p:cNvCxnSpPr>
            <a:cxnSpLocks/>
          </p:cNvCxnSpPr>
          <p:nvPr/>
        </p:nvCxnSpPr>
        <p:spPr>
          <a:xfrm flipV="1">
            <a:off x="8036701" y="2218765"/>
            <a:ext cx="0" cy="9398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3">
            <a:extLst>
              <a:ext uri="{FF2B5EF4-FFF2-40B4-BE49-F238E27FC236}">
                <a16:creationId xmlns:a16="http://schemas.microsoft.com/office/drawing/2014/main" id="{6D1834D8-24CE-620B-7593-46651C498038}"/>
              </a:ext>
            </a:extLst>
          </p:cNvPr>
          <p:cNvCxnSpPr>
            <a:cxnSpLocks/>
          </p:cNvCxnSpPr>
          <p:nvPr/>
        </p:nvCxnSpPr>
        <p:spPr>
          <a:xfrm>
            <a:off x="8034617" y="2218765"/>
            <a:ext cx="1625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表格 13">
            <a:extLst>
              <a:ext uri="{FF2B5EF4-FFF2-40B4-BE49-F238E27FC236}">
                <a16:creationId xmlns:a16="http://schemas.microsoft.com/office/drawing/2014/main" id="{1CC23AE9-C82B-6892-BB7F-21BDB2D6E03D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1593944"/>
              </p:ext>
            </p:extLst>
          </p:nvPr>
        </p:nvGraphicFramePr>
        <p:xfrm>
          <a:off x="116387" y="1174750"/>
          <a:ext cx="3824921" cy="878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824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sym typeface="+mn-ea"/>
                        </a:rPr>
                        <a:t>BDT score &gt; 0.9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A33B8BB-E837-BDB5-4BD8-01D6A2889FB7}"/>
              </a:ext>
            </a:extLst>
          </p:cNvPr>
          <p:cNvSpPr txBox="1"/>
          <p:nvPr/>
        </p:nvSpPr>
        <p:spPr>
          <a:xfrm>
            <a:off x="8509000" y="1092200"/>
            <a:ext cx="25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Binned significance:  5.36</a:t>
            </a:r>
          </a:p>
        </p:txBody>
      </p:sp>
    </p:spTree>
    <p:extLst>
      <p:ext uri="{BB962C8B-B14F-4D97-AF65-F5344CB8AC3E}">
        <p14:creationId xmlns:p14="http://schemas.microsoft.com/office/powerpoint/2010/main" val="170346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samples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9">
            <a:extLst>
              <a:ext uri="{FF2B5EF4-FFF2-40B4-BE49-F238E27FC236}">
                <a16:creationId xmlns:a16="http://schemas.microsoft.com/office/drawing/2014/main" id="{5A321DFE-1BED-EB43-3034-8FAAA8B4B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94"/>
          <a:stretch/>
        </p:blipFill>
        <p:spPr>
          <a:xfrm>
            <a:off x="5702089" y="825168"/>
            <a:ext cx="2160000" cy="1757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8492987C-93AB-71B8-D175-D6A7C6E2FF44}"/>
                  </a:ext>
                </a:extLst>
              </p:cNvPr>
              <p:cNvSpPr txBox="1"/>
              <p:nvPr/>
            </p:nvSpPr>
            <p:spPr>
              <a:xfrm>
                <a:off x="5543950" y="2616221"/>
                <a:ext cx="2060975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1400" dirty="0"/>
                  <a:t> mass degenerate</a:t>
                </a:r>
              </a:p>
              <a:p>
                <a:r>
                  <a:rPr kumimoji="1" lang="en-US" altLang="zh-CN" sz="1400" dirty="0"/>
                  <a:t>Bino-like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8492987C-93AB-71B8-D175-D6A7C6E2F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950" y="2616221"/>
                <a:ext cx="2060975" cy="526939"/>
              </a:xfrm>
              <a:prstGeom prst="rect">
                <a:avLst/>
              </a:prstGeom>
              <a:blipFill>
                <a:blip r:embed="rId4"/>
                <a:stretch>
                  <a:fillRect l="-1220" t="-2326" b="-116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12">
            <a:extLst>
              <a:ext uri="{FF2B5EF4-FFF2-40B4-BE49-F238E27FC236}">
                <a16:creationId xmlns:a16="http://schemas.microsoft.com/office/drawing/2014/main" id="{D8748308-E014-FB41-C54B-848D28D06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" y="818807"/>
            <a:ext cx="2160000" cy="1797414"/>
          </a:xfrm>
          <a:prstGeom prst="rect">
            <a:avLst/>
          </a:prstGeom>
        </p:spPr>
      </p:pic>
      <p:pic>
        <p:nvPicPr>
          <p:cNvPr id="12" name="图片 13">
            <a:extLst>
              <a:ext uri="{FF2B5EF4-FFF2-40B4-BE49-F238E27FC236}">
                <a16:creationId xmlns:a16="http://schemas.microsoft.com/office/drawing/2014/main" id="{0C5067D7-E5AD-28D0-4076-F36874C66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96" y="818807"/>
            <a:ext cx="2160000" cy="1786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388D7D-955E-6E09-CD23-7264E3397653}"/>
                  </a:ext>
                </a:extLst>
              </p:cNvPr>
              <p:cNvSpPr txBox="1"/>
              <p:nvPr/>
            </p:nvSpPr>
            <p:spPr>
              <a:xfrm>
                <a:off x="53696" y="2622251"/>
                <a:ext cx="5976097" cy="570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kumimoji="1" lang="en-US" altLang="zh-CN" sz="1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en-US" altLang="zh-CN" sz="1400" dirty="0"/>
                  <a:t> mass degenerate and pure wino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̃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kumimoji="1" lang="en-US" altLang="zh-CN" sz="1400" dirty="0"/>
                  <a:t> mass degenerate and lie midway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kumimoji="1" lang="en-US" altLang="zh-CN" sz="1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en-US" altLang="zh-CN" sz="1400" dirty="0"/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9388D7D-955E-6E09-CD23-7264E3397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6" y="2622251"/>
                <a:ext cx="5976097" cy="570284"/>
              </a:xfrm>
              <a:prstGeom prst="rect">
                <a:avLst/>
              </a:prstGeom>
              <a:blipFill>
                <a:blip r:embed="rId7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6">
            <a:extLst>
              <a:ext uri="{FF2B5EF4-FFF2-40B4-BE49-F238E27FC236}">
                <a16:creationId xmlns:a16="http://schemas.microsoft.com/office/drawing/2014/main" id="{A5F853AC-F36A-3124-BD3C-9F569B705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48" y="3293398"/>
            <a:ext cx="3571650" cy="2651592"/>
          </a:xfrm>
          <a:prstGeom prst="rect">
            <a:avLst/>
          </a:prstGeom>
        </p:spPr>
      </p:pic>
      <p:pic>
        <p:nvPicPr>
          <p:cNvPr id="21" name="图片 18">
            <a:extLst>
              <a:ext uri="{FF2B5EF4-FFF2-40B4-BE49-F238E27FC236}">
                <a16:creationId xmlns:a16="http://schemas.microsoft.com/office/drawing/2014/main" id="{8D7CED87-D927-78ED-ECFF-C86AF70928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" y="3192535"/>
            <a:ext cx="3962842" cy="2935905"/>
          </a:xfrm>
          <a:prstGeom prst="rect">
            <a:avLst/>
          </a:prstGeom>
        </p:spPr>
      </p:pic>
      <p:pic>
        <p:nvPicPr>
          <p:cNvPr id="22" name="图片 19">
            <a:extLst>
              <a:ext uri="{FF2B5EF4-FFF2-40B4-BE49-F238E27FC236}">
                <a16:creationId xmlns:a16="http://schemas.microsoft.com/office/drawing/2014/main" id="{89E3B4A9-7B62-D83E-8BD2-95AA9D42A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083" y="799051"/>
            <a:ext cx="2160000" cy="1672672"/>
          </a:xfrm>
          <a:prstGeom prst="rect">
            <a:avLst/>
          </a:prstGeom>
        </p:spPr>
      </p:pic>
      <p:pic>
        <p:nvPicPr>
          <p:cNvPr id="23" name="图片 21">
            <a:extLst>
              <a:ext uri="{FF2B5EF4-FFF2-40B4-BE49-F238E27FC236}">
                <a16:creationId xmlns:a16="http://schemas.microsoft.com/office/drawing/2014/main" id="{2E8DBD8D-6D31-88EF-7C29-A39D74237A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435" y="3293398"/>
            <a:ext cx="3552565" cy="2651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2">
                <a:extLst>
                  <a:ext uri="{FF2B5EF4-FFF2-40B4-BE49-F238E27FC236}">
                    <a16:creationId xmlns:a16="http://schemas.microsoft.com/office/drawing/2014/main" id="{26C0BAEF-99D1-D9A1-83C4-2AC041884BF3}"/>
                  </a:ext>
                </a:extLst>
              </p:cNvPr>
              <p:cNvSpPr txBox="1"/>
              <p:nvPr/>
            </p:nvSpPr>
            <p:spPr>
              <a:xfrm>
                <a:off x="9442083" y="2471723"/>
                <a:ext cx="2060975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1400" dirty="0"/>
                  <a:t> mass degenerate</a:t>
                </a:r>
              </a:p>
              <a:p>
                <a:r>
                  <a:rPr kumimoji="1" lang="en-US" altLang="zh-CN" sz="1400" dirty="0"/>
                  <a:t>Bino-like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24" name="文本框 22">
                <a:extLst>
                  <a:ext uri="{FF2B5EF4-FFF2-40B4-BE49-F238E27FC236}">
                    <a16:creationId xmlns:a16="http://schemas.microsoft.com/office/drawing/2014/main" id="{26C0BAEF-99D1-D9A1-83C4-2AC041884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083" y="2471723"/>
                <a:ext cx="2060975" cy="526939"/>
              </a:xfrm>
              <a:prstGeom prst="rect">
                <a:avLst/>
              </a:prstGeom>
              <a:blipFill>
                <a:blip r:embed="rId12"/>
                <a:stretch>
                  <a:fillRect l="-613" t="-2326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DAB3D7-76F8-7D08-DBA7-8EF533C58513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81369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6718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Z+jets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estimation(LH)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7BADE982-97A7-3618-3166-3D61FF6C8C77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5848881"/>
              </p:ext>
            </p:extLst>
          </p:nvPr>
        </p:nvGraphicFramePr>
        <p:xfrm>
          <a:off x="362585" y="1058951"/>
          <a:ext cx="11217275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3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9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13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selection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purity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Total Bkg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Dominant Bkg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Data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Data/Bkg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ZCR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40 GeV&lt;M</a:t>
                      </a:r>
                      <a:r>
                        <a:rPr lang="en-US" altLang="zh-CN" sz="1800" baseline="-25000" dirty="0">
                          <a:solidFill>
                            <a:schemeClr val="tx2"/>
                          </a:solidFill>
                          <a:uFillTx/>
                          <a:sym typeface="+mn-ea"/>
                        </a:rPr>
                        <a:t>ττ</a:t>
                      </a:r>
                      <a:r>
                        <a:rPr lang="en-US" altLang="zh-CN" sz="1800" baseline="30000" dirty="0">
                          <a:solidFill>
                            <a:schemeClr val="tx2"/>
                          </a:solidFill>
                          <a:uFillTx/>
                          <a:sym typeface="+mn-ea"/>
                        </a:rPr>
                        <a:t>reco 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&lt;100 GeV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 sz="1800" dirty="0">
                          <a:solidFill>
                            <a:srgbClr val="00B050"/>
                          </a:solidFill>
                          <a:sym typeface="+mn-ea"/>
                        </a:rPr>
                        <a:t>BDT score&lt;-0.8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0.79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1615+-16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1272+-15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1611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0.99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ZVR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40 GeV&lt;M</a:t>
                      </a:r>
                      <a:r>
                        <a:rPr lang="en-US" altLang="zh-CN" sz="1800" baseline="-25000" dirty="0">
                          <a:solidFill>
                            <a:schemeClr val="tx2"/>
                          </a:solidFill>
                          <a:uFillTx/>
                          <a:sym typeface="+mn-ea"/>
                        </a:rPr>
                        <a:t>ττ</a:t>
                      </a:r>
                      <a:r>
                        <a:rPr lang="en-US" altLang="zh-CN" sz="1800" baseline="30000" dirty="0">
                          <a:solidFill>
                            <a:schemeClr val="tx2"/>
                          </a:solidFill>
                          <a:uFillTx/>
                          <a:sym typeface="+mn-ea"/>
                        </a:rPr>
                        <a:t>reco 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&lt;100 GeV</a:t>
                      </a:r>
                    </a:p>
                    <a:p>
                      <a:pPr algn="l">
                        <a:buNone/>
                      </a:pPr>
                      <a:r>
                        <a:rPr lang="en-US" altLang="zh-CN" sz="1800" dirty="0">
                          <a:solidFill>
                            <a:srgbClr val="00B050"/>
                          </a:solidFill>
                          <a:sym typeface="+mn-ea"/>
                        </a:rPr>
                        <a:t>-0.8&lt;BDT score&lt;0.9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0.76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623+-12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472+-10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619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0.99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本框 13">
            <a:extLst>
              <a:ext uri="{FF2B5EF4-FFF2-40B4-BE49-F238E27FC236}">
                <a16:creationId xmlns:a16="http://schemas.microsoft.com/office/drawing/2014/main" id="{7C62B83B-F8CB-5A50-73CF-34AD8B77D249}"/>
              </a:ext>
            </a:extLst>
          </p:cNvPr>
          <p:cNvSpPr txBox="1"/>
          <p:nvPr/>
        </p:nvSpPr>
        <p:spPr>
          <a:xfrm>
            <a:off x="688340" y="3584346"/>
            <a:ext cx="10772775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chemeClr val="tx2"/>
                </a:solidFill>
                <a:sym typeface="+mn-ea"/>
              </a:rPr>
              <a:t>Distributions after pre-selection and 40 GeV&lt;M</a:t>
            </a:r>
            <a:r>
              <a:rPr lang="en-US" altLang="zh-CN" baseline="-25000" dirty="0">
                <a:solidFill>
                  <a:schemeClr val="tx2"/>
                </a:solidFill>
                <a:uFillTx/>
                <a:sym typeface="+mn-ea"/>
              </a:rPr>
              <a:t>ττ</a:t>
            </a:r>
            <a:r>
              <a:rPr lang="en-US" altLang="zh-CN" baseline="30000" dirty="0">
                <a:solidFill>
                  <a:schemeClr val="tx2"/>
                </a:solidFill>
                <a:uFillTx/>
                <a:sym typeface="+mn-ea"/>
              </a:rPr>
              <a:t>reco </a:t>
            </a:r>
            <a:r>
              <a:rPr lang="en-US" altLang="zh-CN" dirty="0">
                <a:solidFill>
                  <a:schemeClr val="tx2"/>
                </a:solidFill>
                <a:sym typeface="+mn-ea"/>
              </a:rPr>
              <a:t>&lt;100 GeV</a:t>
            </a:r>
            <a:endParaRPr lang="en-US" alt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id="{16BD2B65-012A-D13E-0F60-41B45B2058FB}"/>
              </a:ext>
            </a:extLst>
          </p:cNvPr>
          <p:cNvSpPr txBox="1"/>
          <p:nvPr/>
        </p:nvSpPr>
        <p:spPr>
          <a:xfrm>
            <a:off x="362585" y="843686"/>
            <a:ext cx="561213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00B050"/>
                </a:solidFill>
              </a:rPr>
              <a:t>selections highlighted in green make SR and CR/VR orthogonal</a:t>
            </a:r>
          </a:p>
        </p:txBody>
      </p:sp>
      <p:pic>
        <p:nvPicPr>
          <p:cNvPr id="8" name="图片 10" descr="Sig_LH_met_fb_mtt_reco">
            <a:extLst>
              <a:ext uri="{FF2B5EF4-FFF2-40B4-BE49-F238E27FC236}">
                <a16:creationId xmlns:a16="http://schemas.microsoft.com/office/drawing/2014/main" id="{0B26F51D-E4E8-084F-B98A-C29F34BC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" y="4112666"/>
            <a:ext cx="2699385" cy="2092325"/>
          </a:xfrm>
          <a:prstGeom prst="rect">
            <a:avLst/>
          </a:prstGeom>
        </p:spPr>
      </p:pic>
      <p:pic>
        <p:nvPicPr>
          <p:cNvPr id="10" name="图片 12" descr="Sig_LH_met_bdt_score">
            <a:extLst>
              <a:ext uri="{FF2B5EF4-FFF2-40B4-BE49-F238E27FC236}">
                <a16:creationId xmlns:a16="http://schemas.microsoft.com/office/drawing/2014/main" id="{821AB37B-09BF-F01D-BFFA-ABF5BFA0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085" y="4117111"/>
            <a:ext cx="2747010" cy="2129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9DCBDF-944D-2AD0-7660-05E73D7679FC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4689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619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Top estimation(LH)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7" descr="Sig_LH_met_fb_mtx_lep">
            <a:extLst>
              <a:ext uri="{FF2B5EF4-FFF2-40B4-BE49-F238E27FC236}">
                <a16:creationId xmlns:a16="http://schemas.microsoft.com/office/drawing/2014/main" id="{7AB9D5BD-A460-6DE1-C7DD-96BEC6EAD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4053208"/>
            <a:ext cx="2929890" cy="2271395"/>
          </a:xfrm>
          <a:prstGeom prst="rect">
            <a:avLst/>
          </a:prstGeom>
        </p:spPr>
      </p:pic>
      <p:pic>
        <p:nvPicPr>
          <p:cNvPr id="15" name="图片 9" descr="Sig_LH_met_fb_bNumber">
            <a:extLst>
              <a:ext uri="{FF2B5EF4-FFF2-40B4-BE49-F238E27FC236}">
                <a16:creationId xmlns:a16="http://schemas.microsoft.com/office/drawing/2014/main" id="{4AC801AA-0C46-FE41-B5EB-E99657B6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640" y="4036063"/>
            <a:ext cx="2929890" cy="2271395"/>
          </a:xfrm>
          <a:prstGeom prst="rect">
            <a:avLst/>
          </a:prstGeom>
        </p:spPr>
      </p:pic>
      <p:graphicFrame>
        <p:nvGraphicFramePr>
          <p:cNvPr id="16" name="表格 1">
            <a:extLst>
              <a:ext uri="{FF2B5EF4-FFF2-40B4-BE49-F238E27FC236}">
                <a16:creationId xmlns:a16="http://schemas.microsoft.com/office/drawing/2014/main" id="{A511BC44-25CB-F53B-1138-44AC1D8A582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7385053"/>
              </p:ext>
            </p:extLst>
          </p:nvPr>
        </p:nvGraphicFramePr>
        <p:xfrm>
          <a:off x="362585" y="1031243"/>
          <a:ext cx="11217275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51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8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selection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purity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Total Bkg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Dominant Bkg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Data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Data/Bkg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2"/>
                          </a:solidFill>
                          <a:sym typeface="+mn-ea"/>
                        </a:rPr>
                        <a:t>topCR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Pre-selection without bVeto</a:t>
                      </a:r>
                    </a:p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rgbClr val="00B050"/>
                          </a:solidFill>
                          <a:sym typeface="+mn-ea"/>
                        </a:rPr>
                        <a:t>Number of B jets &gt; 0</a:t>
                      </a:r>
                    </a:p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M(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lep,met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) &gt; 200 GeV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0.96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8367+-34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8043+-34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7404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0.89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2"/>
                          </a:solidFill>
                          <a:sym typeface="+mn-ea"/>
                        </a:rPr>
                        <a:t>topVR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Pre-selection without bVeto</a:t>
                      </a:r>
                    </a:p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rgbClr val="00B050"/>
                          </a:solidFill>
                          <a:sym typeface="+mn-ea"/>
                        </a:rPr>
                        <a:t>Number of B jets &gt; 0</a:t>
                      </a:r>
                    </a:p>
                    <a:p>
                      <a:pPr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120 GeV &lt; M</a:t>
                      </a:r>
                      <a:r>
                        <a:rPr lang="en-US" altLang="zh-CN" sz="1800" baseline="-25000" dirty="0">
                          <a:solidFill>
                            <a:schemeClr val="tx2"/>
                          </a:solidFill>
                          <a:uFillTx/>
                          <a:sym typeface="+mn-ea"/>
                        </a:rPr>
                        <a:t>int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(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lep,met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) &lt; 200 GeV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0.94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5674+-35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5345+-34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2"/>
                          </a:solidFill>
                        </a:rPr>
                        <a:t>5141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0.90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文本框 13">
            <a:extLst>
              <a:ext uri="{FF2B5EF4-FFF2-40B4-BE49-F238E27FC236}">
                <a16:creationId xmlns:a16="http://schemas.microsoft.com/office/drawing/2014/main" id="{520A905B-54C9-10F3-B8AC-69D7BE1301E6}"/>
              </a:ext>
            </a:extLst>
          </p:cNvPr>
          <p:cNvSpPr txBox="1"/>
          <p:nvPr/>
        </p:nvSpPr>
        <p:spPr>
          <a:xfrm>
            <a:off x="688340" y="3556638"/>
            <a:ext cx="10142855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chemeClr val="tx2"/>
                </a:solidFill>
                <a:sym typeface="+mn-ea"/>
              </a:rPr>
              <a:t>Distributions after pre-selection with </a:t>
            </a:r>
            <a:r>
              <a:rPr lang="en-US" altLang="zh-CN" dirty="0" err="1">
                <a:solidFill>
                  <a:schemeClr val="tx2"/>
                </a:solidFill>
                <a:sym typeface="+mn-ea"/>
              </a:rPr>
              <a:t>bTag</a:t>
            </a:r>
            <a:endParaRPr lang="en-US" altLang="zh-CN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C12C6CFD-C37D-7CE1-E307-9CAD0533D361}"/>
              </a:ext>
            </a:extLst>
          </p:cNvPr>
          <p:cNvSpPr txBox="1"/>
          <p:nvPr/>
        </p:nvSpPr>
        <p:spPr>
          <a:xfrm>
            <a:off x="362585" y="815978"/>
            <a:ext cx="561213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00B050"/>
                </a:solidFill>
              </a:rPr>
              <a:t>selections highlighted in green make SR and CR/VR orthogonal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F972A-0847-78F0-C23B-064B69256327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38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41958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43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optimization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B3AE-EB10-3C8C-18F4-57F076D6B00C}"/>
                  </a:ext>
                </a:extLst>
              </p:cNvPr>
              <p:cNvSpPr txBox="1"/>
              <p:nvPr/>
            </p:nvSpPr>
            <p:spPr>
              <a:xfrm>
                <a:off x="41780" y="1130300"/>
                <a:ext cx="5796010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400" dirty="0"/>
                  <a:t>BDT method for signal region optimization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N" sz="2400" dirty="0"/>
                  <a:t>30% flat systemic </a:t>
                </a:r>
                <a:r>
                  <a:rPr lang="en-US" sz="2400" dirty="0">
                    <a:cs typeface="GillSans" panose="020B0502020104020203" pitchFamily="34" charset="-79"/>
                  </a:rPr>
                  <a:t>uncertainty</a:t>
                </a:r>
                <a:endParaRPr lang="en-CN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N" sz="2400" dirty="0"/>
                  <a:t>Figure of merit: Zn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GillSans" panose="020B0502020104020203" pitchFamily="34" charset="-79"/>
                  </a:rPr>
                  <a:t>5fold to Train(Cross-Validation)</a:t>
                </a:r>
                <a:endParaRPr lang="en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400" dirty="0"/>
                  <a:t>Preselection based on final state(</a:t>
                </a:r>
                <a14:m>
                  <m:oMath xmlns:m="http://schemas.openxmlformats.org/officeDocument/2006/math">
                    <m:r>
                      <a:rPr lang="en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N" sz="2400" dirty="0"/>
                  <a:t> 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CN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B3AE-EB10-3C8C-18F4-57F076D6B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0" y="1130300"/>
                <a:ext cx="5796010" cy="1938992"/>
              </a:xfrm>
              <a:prstGeom prst="rect">
                <a:avLst/>
              </a:prstGeom>
              <a:blipFill>
                <a:blip r:embed="rId5"/>
                <a:stretch>
                  <a:fillRect l="-1532" t="-2597" r="-656" b="-64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031B0C6-B5BD-911A-BE30-775DF486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0" y="4281778"/>
            <a:ext cx="5056996" cy="17962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5AD124-5457-1835-1F0E-3C5F6B510AFD}"/>
              </a:ext>
            </a:extLst>
          </p:cNvPr>
          <p:cNvSpPr txBox="1"/>
          <p:nvPr/>
        </p:nvSpPr>
        <p:spPr>
          <a:xfrm>
            <a:off x="317500" y="3991393"/>
            <a:ext cx="305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Grid Search for the best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B76879-8D1A-EC73-1C9A-9B05C111D7CA}"/>
              </a:ext>
            </a:extLst>
          </p:cNvPr>
          <p:cNvSpPr txBox="1"/>
          <p:nvPr/>
        </p:nvSpPr>
        <p:spPr>
          <a:xfrm>
            <a:off x="5240224" y="3991393"/>
            <a:ext cx="465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Penalty function to balance the AUC and overfit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B9126B4-4453-900C-7CB3-E4BFD5B91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013" y="4917958"/>
            <a:ext cx="3790527" cy="369333"/>
          </a:xfrm>
          <a:prstGeom prst="rect">
            <a:avLst/>
          </a:prstGeom>
        </p:spPr>
      </p:pic>
      <p:pic>
        <p:nvPicPr>
          <p:cNvPr id="27" name="Picture 2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6AF2DE3-F2E9-C9B4-F784-EADF77DE6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0224" y="4360725"/>
            <a:ext cx="3868316" cy="519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97F423-D23F-B8DC-1FD3-36130E3BF82F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6">
                <a:extLst>
                  <a:ext uri="{FF2B5EF4-FFF2-40B4-BE49-F238E27FC236}">
                    <a16:creationId xmlns:a16="http://schemas.microsoft.com/office/drawing/2014/main" id="{E7196C3C-59B4-B976-330A-9BEED795A1F7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1394431271"/>
                  </p:ext>
                </p:extLst>
              </p:nvPr>
            </p:nvGraphicFramePr>
            <p:xfrm>
              <a:off x="5893620" y="115747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6">
                <a:extLst>
                  <a:ext uri="{FF2B5EF4-FFF2-40B4-BE49-F238E27FC236}">
                    <a16:creationId xmlns:a16="http://schemas.microsoft.com/office/drawing/2014/main" id="{E7196C3C-59B4-B976-330A-9BEED795A1F7}"/>
                  </a:ext>
                </a:extLst>
              </p:cNvPr>
              <p:cNvGraphicFramePr/>
              <p:nvPr>
                <p:custDataLst>
                  <p:tags r:id="rId9"/>
                </p:custDataLst>
                <p:extLst>
                  <p:ext uri="{D42A27DB-BD31-4B8C-83A1-F6EECF244321}">
                    <p14:modId xmlns:p14="http://schemas.microsoft.com/office/powerpoint/2010/main" val="1394431271"/>
                  </p:ext>
                </p:extLst>
              </p:nvPr>
            </p:nvGraphicFramePr>
            <p:xfrm>
              <a:off x="5893620" y="115747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379" t="-795455" r="-379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85C7A258-0944-90F4-1664-1AC8D507CB3C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4187513885"/>
                  </p:ext>
                </p:extLst>
              </p:nvPr>
            </p:nvGraphicFramePr>
            <p:xfrm>
              <a:off x="8847455" y="115720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85C7A258-0944-90F4-1664-1AC8D507CB3C}"/>
                  </a:ext>
                </a:extLst>
              </p:cNvPr>
              <p:cNvGraphicFramePr/>
              <p:nvPr>
                <p:custDataLst>
                  <p:tags r:id="rId11"/>
                </p:custDataLst>
                <p:extLst>
                  <p:ext uri="{D42A27DB-BD31-4B8C-83A1-F6EECF244321}">
                    <p14:modId xmlns:p14="http://schemas.microsoft.com/office/powerpoint/2010/main" val="4187513885"/>
                  </p:ext>
                </p:extLst>
              </p:nvPr>
            </p:nvGraphicFramePr>
            <p:xfrm>
              <a:off x="8847455" y="115720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2"/>
                          <a:stretch>
                            <a:fillRect t="-795455" r="-758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43799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870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definition(HH)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E07DABF-1016-EB97-D1DB-49D12EBD2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841" y="1391702"/>
            <a:ext cx="3378200" cy="23784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617BBA-7823-BC28-3A00-907B8F6B9267}"/>
              </a:ext>
            </a:extLst>
          </p:cNvPr>
          <p:cNvSpPr txBox="1"/>
          <p:nvPr/>
        </p:nvSpPr>
        <p:spPr>
          <a:xfrm>
            <a:off x="-7379" y="1139845"/>
            <a:ext cx="51562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SR definition using BDT score(HH)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dirty="0"/>
              <a:t>Fake tau estimation using fake factor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dirty="0"/>
              <a:t>Three bins </a:t>
            </a:r>
            <a:br>
              <a:rPr lang="en-CN" dirty="0"/>
            </a:br>
            <a:r>
              <a:rPr lang="en-CN" dirty="0"/>
              <a:t>[0.80, 0.86], [0.86, 0.90], [0.90, 1.00]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dirty="0"/>
              <a:t>Fake estimation is same with direct stau</a:t>
            </a:r>
            <a:br>
              <a:rPr lang="en-CN" dirty="0"/>
            </a:br>
            <a:r>
              <a:rPr lang="en-CN" dirty="0"/>
              <a:t>only change signal lep to at least signal lep</a:t>
            </a:r>
          </a:p>
        </p:txBody>
      </p:sp>
      <p:pic>
        <p:nvPicPr>
          <p:cNvPr id="26" name="Picture 25" descr="A table with numbers and a number of objects&#10;&#10;Description automatically generated">
            <a:extLst>
              <a:ext uri="{FF2B5EF4-FFF2-40B4-BE49-F238E27FC236}">
                <a16:creationId xmlns:a16="http://schemas.microsoft.com/office/drawing/2014/main" id="{25E7BE60-4FC1-B040-2FC4-4C0049EBA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368" y="3790025"/>
            <a:ext cx="5681346" cy="2425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EE263F-BB44-C037-13C7-0F4F6BF4B3A4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en-CN" dirty="0"/>
          </a:p>
        </p:txBody>
      </p:sp>
      <p:pic>
        <p:nvPicPr>
          <p:cNvPr id="18" name="Picture 17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6365BB1-A2E7-DC4F-0674-CE97EB0B3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041" y="1498058"/>
            <a:ext cx="2860249" cy="20553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780B6E-FA77-C925-8026-8659BEDA7051}"/>
              </a:ext>
            </a:extLst>
          </p:cNvPr>
          <p:cNvSpPr/>
          <p:nvPr/>
        </p:nvSpPr>
        <p:spPr>
          <a:xfrm>
            <a:off x="5796585" y="1819107"/>
            <a:ext cx="1208430" cy="155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0" name="Picture 19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14966D2-944D-E266-1D30-A3E4777CE4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513" t="8525" r="10072" b="85384"/>
          <a:stretch/>
        </p:blipFill>
        <p:spPr>
          <a:xfrm>
            <a:off x="6645549" y="1822855"/>
            <a:ext cx="491004" cy="1411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08B1F0-35E8-4C9B-4609-CF33BE9BBA18}"/>
              </a:ext>
            </a:extLst>
          </p:cNvPr>
          <p:cNvSpPr/>
          <p:nvPr/>
        </p:nvSpPr>
        <p:spPr>
          <a:xfrm>
            <a:off x="8949490" y="1773165"/>
            <a:ext cx="1208430" cy="155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2" name="Picture 21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67EF906-ED92-DD06-93F5-EEA68AC8A7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513" t="8525" r="10072" b="85384"/>
          <a:stretch/>
        </p:blipFill>
        <p:spPr>
          <a:xfrm>
            <a:off x="9814057" y="1787124"/>
            <a:ext cx="491004" cy="141133"/>
          </a:xfrm>
          <a:prstGeom prst="rect">
            <a:avLst/>
          </a:prstGeom>
        </p:spPr>
      </p:pic>
      <p:pic>
        <p:nvPicPr>
          <p:cNvPr id="24" name="图片 25">
            <a:extLst>
              <a:ext uri="{FF2B5EF4-FFF2-40B4-BE49-F238E27FC236}">
                <a16:creationId xmlns:a16="http://schemas.microsoft.com/office/drawing/2014/main" id="{E9A56C3C-A038-24B0-63AC-452CA6F0EB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5796585" y="1885841"/>
            <a:ext cx="728932" cy="339974"/>
          </a:xfrm>
          <a:prstGeom prst="rect">
            <a:avLst/>
          </a:prstGeom>
        </p:spPr>
      </p:pic>
      <p:pic>
        <p:nvPicPr>
          <p:cNvPr id="25" name="图片 25">
            <a:extLst>
              <a:ext uri="{FF2B5EF4-FFF2-40B4-BE49-F238E27FC236}">
                <a16:creationId xmlns:a16="http://schemas.microsoft.com/office/drawing/2014/main" id="{AC617985-2748-31B6-2273-CB7B1DF71C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8995109" y="1787124"/>
            <a:ext cx="728932" cy="339974"/>
          </a:xfrm>
          <a:prstGeom prst="rect">
            <a:avLst/>
          </a:prstGeom>
        </p:spPr>
      </p:pic>
      <p:graphicFrame>
        <p:nvGraphicFramePr>
          <p:cNvPr id="2" name="表格 13">
            <a:extLst>
              <a:ext uri="{FF2B5EF4-FFF2-40B4-BE49-F238E27FC236}">
                <a16:creationId xmlns:a16="http://schemas.microsoft.com/office/drawing/2014/main" id="{5328D933-39FE-A574-6478-7E2CCDD4E946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6422348"/>
              </p:ext>
            </p:extLst>
          </p:nvPr>
        </p:nvGraphicFramePr>
        <p:xfrm>
          <a:off x="230592" y="5443921"/>
          <a:ext cx="3344545" cy="878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4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sym typeface="+mn-ea"/>
                        </a:rPr>
                        <a:t>BDT score &gt; 0.8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6">
                <a:extLst>
                  <a:ext uri="{FF2B5EF4-FFF2-40B4-BE49-F238E27FC236}">
                    <a16:creationId xmlns:a16="http://schemas.microsoft.com/office/drawing/2014/main" id="{44108460-63F2-41E9-6D0D-A698D3092C6C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1265942401"/>
                  </p:ext>
                </p:extLst>
              </p:nvPr>
            </p:nvGraphicFramePr>
            <p:xfrm>
              <a:off x="230592" y="2971130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150;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6">
                <a:extLst>
                  <a:ext uri="{FF2B5EF4-FFF2-40B4-BE49-F238E27FC236}">
                    <a16:creationId xmlns:a16="http://schemas.microsoft.com/office/drawing/2014/main" id="{44108460-63F2-41E9-6D0D-A698D3092C6C}"/>
                  </a:ext>
                </a:extLst>
              </p:cNvPr>
              <p:cNvGraphicFramePr/>
              <p:nvPr>
                <p:custDataLst>
                  <p:tags r:id="rId10"/>
                </p:custDataLst>
                <p:extLst>
                  <p:ext uri="{D42A27DB-BD31-4B8C-83A1-F6EECF244321}">
                    <p14:modId xmlns:p14="http://schemas.microsoft.com/office/powerpoint/2010/main" val="1265942401"/>
                  </p:ext>
                </p:extLst>
              </p:nvPr>
            </p:nvGraphicFramePr>
            <p:xfrm>
              <a:off x="230592" y="2971130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150;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1"/>
                          <a:stretch>
                            <a:fillRect l="-379" t="-795455" r="-379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075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883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background estimation(HH)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BBFB82-5EB8-0B8D-9528-2ACF96E24F1E}"/>
              </a:ext>
            </a:extLst>
          </p:cNvPr>
          <p:cNvSpPr txBox="1"/>
          <p:nvPr/>
        </p:nvSpPr>
        <p:spPr>
          <a:xfrm>
            <a:off x="0" y="767070"/>
            <a:ext cx="476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election for control region and validation region</a:t>
            </a:r>
          </a:p>
        </p:txBody>
      </p:sp>
      <p:pic>
        <p:nvPicPr>
          <p:cNvPr id="15" name="Picture 14" descr="A white sheet with black numbers and numbers&#10;&#10;Description automatically generated">
            <a:extLst>
              <a:ext uri="{FF2B5EF4-FFF2-40B4-BE49-F238E27FC236}">
                <a16:creationId xmlns:a16="http://schemas.microsoft.com/office/drawing/2014/main" id="{6069D2D3-B70E-7022-8D4C-7CEA03DE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" y="1039739"/>
            <a:ext cx="6400800" cy="3287157"/>
          </a:xfrm>
          <a:prstGeom prst="rect">
            <a:avLst/>
          </a:prstGeom>
        </p:spPr>
      </p:pic>
      <p:pic>
        <p:nvPicPr>
          <p:cNvPr id="20" name="Picture 1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8E88D5D-05AC-D2A6-BF46-6934632B8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076" y="4326896"/>
            <a:ext cx="2883977" cy="2072406"/>
          </a:xfrm>
          <a:prstGeom prst="rect">
            <a:avLst/>
          </a:prstGeom>
        </p:spPr>
      </p:pic>
      <p:pic>
        <p:nvPicPr>
          <p:cNvPr id="21" name="Picture 20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37D19C1-24E0-FF57-FA6A-38DDB2442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515" y="4326896"/>
            <a:ext cx="2883977" cy="2072406"/>
          </a:xfrm>
          <a:prstGeom prst="rect">
            <a:avLst/>
          </a:prstGeom>
        </p:spPr>
      </p:pic>
      <p:pic>
        <p:nvPicPr>
          <p:cNvPr id="22" name="Picture 21" descr="A graph of different colors&#10;&#10;Description automatically generated">
            <a:extLst>
              <a:ext uri="{FF2B5EF4-FFF2-40B4-BE49-F238E27FC236}">
                <a16:creationId xmlns:a16="http://schemas.microsoft.com/office/drawing/2014/main" id="{427105A1-6514-610E-BDA0-0F6532661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37" y="4326896"/>
            <a:ext cx="2883977" cy="2072406"/>
          </a:xfrm>
          <a:prstGeom prst="rect">
            <a:avLst/>
          </a:prstGeom>
        </p:spPr>
      </p:pic>
      <p:pic>
        <p:nvPicPr>
          <p:cNvPr id="24" name="Picture 23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0901EF4-1945-9CDD-D571-6C037551E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796" y="2144305"/>
            <a:ext cx="2808696" cy="2043072"/>
          </a:xfrm>
          <a:prstGeom prst="rect">
            <a:avLst/>
          </a:prstGeom>
        </p:spPr>
      </p:pic>
      <p:pic>
        <p:nvPicPr>
          <p:cNvPr id="26" name="Picture 25" descr="A graph of different colors&#10;&#10;Description automatically generated">
            <a:extLst>
              <a:ext uri="{FF2B5EF4-FFF2-40B4-BE49-F238E27FC236}">
                <a16:creationId xmlns:a16="http://schemas.microsoft.com/office/drawing/2014/main" id="{3A5E04A2-3144-CABE-6231-05F08328B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1256" y="4317237"/>
            <a:ext cx="2808696" cy="201830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C28A45A-C83F-F0D5-3F3F-9F7D765E5731}"/>
              </a:ext>
            </a:extLst>
          </p:cNvPr>
          <p:cNvSpPr txBox="1"/>
          <p:nvPr/>
        </p:nvSpPr>
        <p:spPr>
          <a:xfrm>
            <a:off x="1499274" y="4939539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CR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870958-BEBA-ADE6-106F-1BCBA698125A}"/>
              </a:ext>
            </a:extLst>
          </p:cNvPr>
          <p:cNvSpPr txBox="1"/>
          <p:nvPr/>
        </p:nvSpPr>
        <p:spPr>
          <a:xfrm>
            <a:off x="1840120" y="495973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VR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29D968-B02A-5EC8-4B79-30D3EA2D74CF}"/>
              </a:ext>
            </a:extLst>
          </p:cNvPr>
          <p:cNvSpPr txBox="1"/>
          <p:nvPr/>
        </p:nvSpPr>
        <p:spPr>
          <a:xfrm>
            <a:off x="1061912" y="497168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VR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BB3C54-BD27-DA72-1B2C-42924E58552F}"/>
              </a:ext>
            </a:extLst>
          </p:cNvPr>
          <p:cNvSpPr txBox="1"/>
          <p:nvPr/>
        </p:nvSpPr>
        <p:spPr>
          <a:xfrm>
            <a:off x="6512544" y="4992653"/>
            <a:ext cx="3369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CR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4D464E-116B-5B05-CED8-B676B8FCF8AC}"/>
              </a:ext>
            </a:extLst>
          </p:cNvPr>
          <p:cNvSpPr txBox="1"/>
          <p:nvPr/>
        </p:nvSpPr>
        <p:spPr>
          <a:xfrm>
            <a:off x="7645486" y="4986027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VR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C2125F-223C-0BDA-9A1A-2E3BA6356C06}"/>
              </a:ext>
            </a:extLst>
          </p:cNvPr>
          <p:cNvSpPr txBox="1"/>
          <p:nvPr/>
        </p:nvSpPr>
        <p:spPr>
          <a:xfrm>
            <a:off x="8575287" y="2777749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039AA5-AF65-60BB-CDC9-CC7836531660}"/>
              </a:ext>
            </a:extLst>
          </p:cNvPr>
          <p:cNvSpPr txBox="1"/>
          <p:nvPr/>
        </p:nvSpPr>
        <p:spPr>
          <a:xfrm>
            <a:off x="10959208" y="5033252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VR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D99DCA-B830-0537-8D11-434A9FCFF4A1}"/>
              </a:ext>
            </a:extLst>
          </p:cNvPr>
          <p:cNvCxnSpPr/>
          <p:nvPr/>
        </p:nvCxnSpPr>
        <p:spPr>
          <a:xfrm flipV="1">
            <a:off x="5188226" y="5116832"/>
            <a:ext cx="0" cy="6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ABEE2D-5B45-FA23-ED13-449817BB622F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</a:t>
            </a: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6E4949-D246-794B-AE0E-26F5B8993E36}"/>
              </a:ext>
            </a:extLst>
          </p:cNvPr>
          <p:cNvSpPr/>
          <p:nvPr/>
        </p:nvSpPr>
        <p:spPr>
          <a:xfrm>
            <a:off x="6758609" y="2445026"/>
            <a:ext cx="779269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2" name="图片 25">
            <a:extLst>
              <a:ext uri="{FF2B5EF4-FFF2-40B4-BE49-F238E27FC236}">
                <a16:creationId xmlns:a16="http://schemas.microsoft.com/office/drawing/2014/main" id="{5535F38B-3B9A-D620-C144-870460B0AE6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6732553" y="2470863"/>
            <a:ext cx="728932" cy="33997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A2EBCE-636D-0492-8D79-44CDB8675A90}"/>
              </a:ext>
            </a:extLst>
          </p:cNvPr>
          <p:cNvSpPr/>
          <p:nvPr/>
        </p:nvSpPr>
        <p:spPr>
          <a:xfrm>
            <a:off x="6683165" y="4610152"/>
            <a:ext cx="827708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10B73-967B-8583-4FA5-1A6967B9E813}"/>
              </a:ext>
            </a:extLst>
          </p:cNvPr>
          <p:cNvSpPr/>
          <p:nvPr/>
        </p:nvSpPr>
        <p:spPr>
          <a:xfrm>
            <a:off x="3665510" y="4639684"/>
            <a:ext cx="827708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048D7-494F-3859-E342-8A5595F7C759}"/>
              </a:ext>
            </a:extLst>
          </p:cNvPr>
          <p:cNvSpPr/>
          <p:nvPr/>
        </p:nvSpPr>
        <p:spPr>
          <a:xfrm>
            <a:off x="659210" y="4627736"/>
            <a:ext cx="827708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3" name="图片 25">
            <a:extLst>
              <a:ext uri="{FF2B5EF4-FFF2-40B4-BE49-F238E27FC236}">
                <a16:creationId xmlns:a16="http://schemas.microsoft.com/office/drawing/2014/main" id="{55030EC8-8D8D-0E9E-E4D3-89A1C22B89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655592" y="4599565"/>
            <a:ext cx="728932" cy="339974"/>
          </a:xfrm>
          <a:prstGeom prst="rect">
            <a:avLst/>
          </a:prstGeom>
        </p:spPr>
      </p:pic>
      <p:pic>
        <p:nvPicPr>
          <p:cNvPr id="25" name="图片 25">
            <a:extLst>
              <a:ext uri="{FF2B5EF4-FFF2-40B4-BE49-F238E27FC236}">
                <a16:creationId xmlns:a16="http://schemas.microsoft.com/office/drawing/2014/main" id="{409C6B8F-0974-4A86-403D-6327A38369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3665509" y="4610152"/>
            <a:ext cx="728932" cy="339974"/>
          </a:xfrm>
          <a:prstGeom prst="rect">
            <a:avLst/>
          </a:prstGeom>
        </p:spPr>
      </p:pic>
      <p:pic>
        <p:nvPicPr>
          <p:cNvPr id="27" name="图片 25">
            <a:extLst>
              <a:ext uri="{FF2B5EF4-FFF2-40B4-BE49-F238E27FC236}">
                <a16:creationId xmlns:a16="http://schemas.microsoft.com/office/drawing/2014/main" id="{4FC1BAC1-5619-FD17-EE8C-1EE18B3765B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6679014" y="4605079"/>
            <a:ext cx="728932" cy="33997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5D6AA83-4194-E56A-5176-91DBC91A8DB1}"/>
              </a:ext>
            </a:extLst>
          </p:cNvPr>
          <p:cNvSpPr/>
          <p:nvPr/>
        </p:nvSpPr>
        <p:spPr>
          <a:xfrm>
            <a:off x="9709785" y="4610152"/>
            <a:ext cx="782955" cy="15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1" name="图片 25">
            <a:extLst>
              <a:ext uri="{FF2B5EF4-FFF2-40B4-BE49-F238E27FC236}">
                <a16:creationId xmlns:a16="http://schemas.microsoft.com/office/drawing/2014/main" id="{21762052-2130-79F7-B5A7-9C06C019CD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9688768" y="4571780"/>
            <a:ext cx="728932" cy="339974"/>
          </a:xfrm>
          <a:prstGeom prst="rect">
            <a:avLst/>
          </a:prstGeom>
        </p:spPr>
      </p:pic>
      <p:pic>
        <p:nvPicPr>
          <p:cNvPr id="40" name="Picture 39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0E337F0-32D1-8F5D-2AF1-EBCF681C1B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513" t="8525" r="10072" b="85384"/>
          <a:stretch/>
        </p:blipFill>
        <p:spPr>
          <a:xfrm>
            <a:off x="8527041" y="2470863"/>
            <a:ext cx="432964" cy="124450"/>
          </a:xfrm>
          <a:prstGeom prst="rect">
            <a:avLst/>
          </a:prstGeom>
        </p:spPr>
      </p:pic>
      <p:cxnSp>
        <p:nvCxnSpPr>
          <p:cNvPr id="43" name="直线连接符 12">
            <a:extLst>
              <a:ext uri="{FF2B5EF4-FFF2-40B4-BE49-F238E27FC236}">
                <a16:creationId xmlns:a16="http://schemas.microsoft.com/office/drawing/2014/main" id="{995AB3CA-E3F6-DC9A-6C35-86CA2B628749}"/>
              </a:ext>
            </a:extLst>
          </p:cNvPr>
          <p:cNvCxnSpPr>
            <a:cxnSpLocks/>
          </p:cNvCxnSpPr>
          <p:nvPr/>
        </p:nvCxnSpPr>
        <p:spPr>
          <a:xfrm flipV="1">
            <a:off x="1529166" y="5186077"/>
            <a:ext cx="0" cy="6149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线连接符 12">
            <a:extLst>
              <a:ext uri="{FF2B5EF4-FFF2-40B4-BE49-F238E27FC236}">
                <a16:creationId xmlns:a16="http://schemas.microsoft.com/office/drawing/2014/main" id="{EC86EBF0-EB6A-5A25-88F6-FC7814A49460}"/>
              </a:ext>
            </a:extLst>
          </p:cNvPr>
          <p:cNvCxnSpPr>
            <a:cxnSpLocks/>
          </p:cNvCxnSpPr>
          <p:nvPr/>
        </p:nvCxnSpPr>
        <p:spPr>
          <a:xfrm flipV="1">
            <a:off x="1878942" y="5186077"/>
            <a:ext cx="0" cy="6149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线连接符 12">
            <a:extLst>
              <a:ext uri="{FF2B5EF4-FFF2-40B4-BE49-F238E27FC236}">
                <a16:creationId xmlns:a16="http://schemas.microsoft.com/office/drawing/2014/main" id="{81265064-CD6C-2D51-D811-0556B1E0027A}"/>
              </a:ext>
            </a:extLst>
          </p:cNvPr>
          <p:cNvCxnSpPr>
            <a:cxnSpLocks/>
          </p:cNvCxnSpPr>
          <p:nvPr/>
        </p:nvCxnSpPr>
        <p:spPr>
          <a:xfrm flipV="1">
            <a:off x="1025831" y="4981053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线连接符 12">
            <a:extLst>
              <a:ext uri="{FF2B5EF4-FFF2-40B4-BE49-F238E27FC236}">
                <a16:creationId xmlns:a16="http://schemas.microsoft.com/office/drawing/2014/main" id="{6C807706-0C7C-A3B8-41FE-9935132894D0}"/>
              </a:ext>
            </a:extLst>
          </p:cNvPr>
          <p:cNvCxnSpPr>
            <a:cxnSpLocks/>
          </p:cNvCxnSpPr>
          <p:nvPr/>
        </p:nvCxnSpPr>
        <p:spPr>
          <a:xfrm flipV="1">
            <a:off x="2138613" y="4981053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线连接符 12">
            <a:extLst>
              <a:ext uri="{FF2B5EF4-FFF2-40B4-BE49-F238E27FC236}">
                <a16:creationId xmlns:a16="http://schemas.microsoft.com/office/drawing/2014/main" id="{7D8A5C8F-2666-62C8-AF0D-4DD22F88DDEC}"/>
              </a:ext>
            </a:extLst>
          </p:cNvPr>
          <p:cNvCxnSpPr>
            <a:cxnSpLocks/>
          </p:cNvCxnSpPr>
          <p:nvPr/>
        </p:nvCxnSpPr>
        <p:spPr>
          <a:xfrm flipV="1">
            <a:off x="5188123" y="4985186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线箭头连接符 13">
            <a:extLst>
              <a:ext uri="{FF2B5EF4-FFF2-40B4-BE49-F238E27FC236}">
                <a16:creationId xmlns:a16="http://schemas.microsoft.com/office/drawing/2014/main" id="{47750999-E414-C7DF-0BC2-D3450035B739}"/>
              </a:ext>
            </a:extLst>
          </p:cNvPr>
          <p:cNvCxnSpPr>
            <a:cxnSpLocks/>
          </p:cNvCxnSpPr>
          <p:nvPr/>
        </p:nvCxnSpPr>
        <p:spPr>
          <a:xfrm>
            <a:off x="5179811" y="4987847"/>
            <a:ext cx="461087" cy="6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线连接符 12">
            <a:extLst>
              <a:ext uri="{FF2B5EF4-FFF2-40B4-BE49-F238E27FC236}">
                <a16:creationId xmlns:a16="http://schemas.microsoft.com/office/drawing/2014/main" id="{D027E1D4-2CC4-C3A9-6885-E9EB276C0219}"/>
              </a:ext>
            </a:extLst>
          </p:cNvPr>
          <p:cNvCxnSpPr>
            <a:cxnSpLocks/>
          </p:cNvCxnSpPr>
          <p:nvPr/>
        </p:nvCxnSpPr>
        <p:spPr>
          <a:xfrm flipV="1">
            <a:off x="6849496" y="4978996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线箭头连接符 13">
            <a:extLst>
              <a:ext uri="{FF2B5EF4-FFF2-40B4-BE49-F238E27FC236}">
                <a16:creationId xmlns:a16="http://schemas.microsoft.com/office/drawing/2014/main" id="{F83B281C-9D55-7B65-AFA4-2BEA6CC2A25F}"/>
              </a:ext>
            </a:extLst>
          </p:cNvPr>
          <p:cNvCxnSpPr>
            <a:cxnSpLocks/>
          </p:cNvCxnSpPr>
          <p:nvPr/>
        </p:nvCxnSpPr>
        <p:spPr>
          <a:xfrm flipH="1">
            <a:off x="6679014" y="4985813"/>
            <a:ext cx="1746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线连接符 12">
            <a:extLst>
              <a:ext uri="{FF2B5EF4-FFF2-40B4-BE49-F238E27FC236}">
                <a16:creationId xmlns:a16="http://schemas.microsoft.com/office/drawing/2014/main" id="{6732B8CD-1589-F9CE-AF7F-EDB6E84AD40B}"/>
              </a:ext>
            </a:extLst>
          </p:cNvPr>
          <p:cNvCxnSpPr>
            <a:cxnSpLocks/>
          </p:cNvCxnSpPr>
          <p:nvPr/>
        </p:nvCxnSpPr>
        <p:spPr>
          <a:xfrm flipV="1">
            <a:off x="6849496" y="4913418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13">
            <a:extLst>
              <a:ext uri="{FF2B5EF4-FFF2-40B4-BE49-F238E27FC236}">
                <a16:creationId xmlns:a16="http://schemas.microsoft.com/office/drawing/2014/main" id="{EB5A4A2B-145C-BB44-5C50-95A3633EE086}"/>
              </a:ext>
            </a:extLst>
          </p:cNvPr>
          <p:cNvCxnSpPr>
            <a:cxnSpLocks/>
          </p:cNvCxnSpPr>
          <p:nvPr/>
        </p:nvCxnSpPr>
        <p:spPr>
          <a:xfrm flipV="1">
            <a:off x="6853652" y="4911754"/>
            <a:ext cx="1311212" cy="8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线连接符 12">
            <a:extLst>
              <a:ext uri="{FF2B5EF4-FFF2-40B4-BE49-F238E27FC236}">
                <a16:creationId xmlns:a16="http://schemas.microsoft.com/office/drawing/2014/main" id="{39B8BE04-30DF-E3D1-67EE-0FF2938C17E6}"/>
              </a:ext>
            </a:extLst>
          </p:cNvPr>
          <p:cNvCxnSpPr>
            <a:cxnSpLocks/>
          </p:cNvCxnSpPr>
          <p:nvPr/>
        </p:nvCxnSpPr>
        <p:spPr>
          <a:xfrm flipV="1">
            <a:off x="10692726" y="4939539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线箭头连接符 13">
            <a:extLst>
              <a:ext uri="{FF2B5EF4-FFF2-40B4-BE49-F238E27FC236}">
                <a16:creationId xmlns:a16="http://schemas.microsoft.com/office/drawing/2014/main" id="{76E7BA43-BF3E-54EE-C5D2-E298AA109485}"/>
              </a:ext>
            </a:extLst>
          </p:cNvPr>
          <p:cNvCxnSpPr>
            <a:cxnSpLocks/>
          </p:cNvCxnSpPr>
          <p:nvPr/>
        </p:nvCxnSpPr>
        <p:spPr>
          <a:xfrm>
            <a:off x="10696882" y="4946356"/>
            <a:ext cx="669029" cy="37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线连接符 12">
            <a:extLst>
              <a:ext uri="{FF2B5EF4-FFF2-40B4-BE49-F238E27FC236}">
                <a16:creationId xmlns:a16="http://schemas.microsoft.com/office/drawing/2014/main" id="{34EA879D-C19B-1AB2-D923-F3DBBE2A2EB3}"/>
              </a:ext>
            </a:extLst>
          </p:cNvPr>
          <p:cNvCxnSpPr>
            <a:cxnSpLocks/>
          </p:cNvCxnSpPr>
          <p:nvPr/>
        </p:nvCxnSpPr>
        <p:spPr>
          <a:xfrm flipV="1">
            <a:off x="8520795" y="2765616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13">
            <a:extLst>
              <a:ext uri="{FF2B5EF4-FFF2-40B4-BE49-F238E27FC236}">
                <a16:creationId xmlns:a16="http://schemas.microsoft.com/office/drawing/2014/main" id="{322CD6C7-02ED-316F-2DA6-58E9CCB57BB8}"/>
              </a:ext>
            </a:extLst>
          </p:cNvPr>
          <p:cNvCxnSpPr>
            <a:cxnSpLocks/>
          </p:cNvCxnSpPr>
          <p:nvPr/>
        </p:nvCxnSpPr>
        <p:spPr>
          <a:xfrm>
            <a:off x="8524951" y="2772433"/>
            <a:ext cx="327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167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81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definition(LH)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617BBA-7823-BC28-3A00-907B8F6B9267}"/>
              </a:ext>
            </a:extLst>
          </p:cNvPr>
          <p:cNvSpPr txBox="1"/>
          <p:nvPr/>
        </p:nvSpPr>
        <p:spPr>
          <a:xfrm>
            <a:off x="58196" y="1528417"/>
            <a:ext cx="51562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SR definition using BDT score(LH)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dirty="0"/>
              <a:t>Fake tau estimation using fake factor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dirty="0"/>
              <a:t>BDT score &gt; 0.9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dirty="0"/>
              <a:t>Three bins </a:t>
            </a:r>
            <a:br>
              <a:rPr lang="en-CN" dirty="0"/>
            </a:br>
            <a:r>
              <a:rPr lang="en-CN" dirty="0"/>
              <a:t>[0.91, 0.94], [0.94, 0.96], [0.96, 1.00]</a:t>
            </a:r>
          </a:p>
        </p:txBody>
      </p:sp>
      <p:pic>
        <p:nvPicPr>
          <p:cNvPr id="6" name="Picture 5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41F70F3-CE5C-07DF-80AB-4DE4B40C2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184" y="1528417"/>
            <a:ext cx="3476870" cy="2473739"/>
          </a:xfrm>
          <a:prstGeom prst="rect">
            <a:avLst/>
          </a:prstGeom>
        </p:spPr>
      </p:pic>
      <p:pic>
        <p:nvPicPr>
          <p:cNvPr id="17" name="Picture 16" descr="A table of numbers and a few digits&#10;&#10;Description automatically generated with medium confidence">
            <a:extLst>
              <a:ext uri="{FF2B5EF4-FFF2-40B4-BE49-F238E27FC236}">
                <a16:creationId xmlns:a16="http://schemas.microsoft.com/office/drawing/2014/main" id="{667F1E9E-30B3-FEF8-F116-F778D48B1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311" y="3838077"/>
            <a:ext cx="5497486" cy="2531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A71346-2EE3-8D83-FB91-6E5D55CA042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</a:t>
            </a:r>
            <a:endParaRPr lang="en-CN" dirty="0"/>
          </a:p>
        </p:txBody>
      </p:sp>
      <p:pic>
        <p:nvPicPr>
          <p:cNvPr id="15" name="Picture 14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9F33162-CB99-38DB-6ADF-4F9AF2266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1055" y="1599764"/>
            <a:ext cx="2980768" cy="21419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2F32CB-45DB-7D7B-E2F2-B1957C21BC07}"/>
              </a:ext>
            </a:extLst>
          </p:cNvPr>
          <p:cNvSpPr/>
          <p:nvPr/>
        </p:nvSpPr>
        <p:spPr>
          <a:xfrm>
            <a:off x="5888567" y="1914231"/>
            <a:ext cx="1274006" cy="155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9" name="Picture 18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DB42091-F1DF-0451-AA96-996E558DF4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513" t="8525" r="10072" b="85384"/>
          <a:stretch/>
        </p:blipFill>
        <p:spPr>
          <a:xfrm>
            <a:off x="6797627" y="1921154"/>
            <a:ext cx="517649" cy="1411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63E4D3A-474D-BFF2-221B-9EE79F51D44C}"/>
              </a:ext>
            </a:extLst>
          </p:cNvPr>
          <p:cNvSpPr/>
          <p:nvPr/>
        </p:nvSpPr>
        <p:spPr>
          <a:xfrm>
            <a:off x="9167912" y="1888298"/>
            <a:ext cx="1274006" cy="155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2" name="Picture 21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0BDD966-F8D5-BE48-D638-F11B18B8E5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513" t="8525" r="10072" b="85384"/>
          <a:stretch/>
        </p:blipFill>
        <p:spPr>
          <a:xfrm>
            <a:off x="10067745" y="1907881"/>
            <a:ext cx="491004" cy="141133"/>
          </a:xfrm>
          <a:prstGeom prst="rect">
            <a:avLst/>
          </a:prstGeom>
        </p:spPr>
      </p:pic>
      <p:pic>
        <p:nvPicPr>
          <p:cNvPr id="24" name="图片 25">
            <a:extLst>
              <a:ext uri="{FF2B5EF4-FFF2-40B4-BE49-F238E27FC236}">
                <a16:creationId xmlns:a16="http://schemas.microsoft.com/office/drawing/2014/main" id="{3DA44726-9403-E36E-F679-23D1DBCF5A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5915992" y="1914231"/>
            <a:ext cx="728932" cy="339974"/>
          </a:xfrm>
          <a:prstGeom prst="rect">
            <a:avLst/>
          </a:prstGeom>
        </p:spPr>
      </p:pic>
      <p:pic>
        <p:nvPicPr>
          <p:cNvPr id="25" name="图片 25">
            <a:extLst>
              <a:ext uri="{FF2B5EF4-FFF2-40B4-BE49-F238E27FC236}">
                <a16:creationId xmlns:a16="http://schemas.microsoft.com/office/drawing/2014/main" id="{11E5CFED-D822-2A60-C6C4-08AA3CB32C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9216666" y="1926775"/>
            <a:ext cx="728932" cy="339974"/>
          </a:xfrm>
          <a:prstGeom prst="rect">
            <a:avLst/>
          </a:prstGeom>
        </p:spPr>
      </p:pic>
      <p:graphicFrame>
        <p:nvGraphicFramePr>
          <p:cNvPr id="2" name="表格 13">
            <a:extLst>
              <a:ext uri="{FF2B5EF4-FFF2-40B4-BE49-F238E27FC236}">
                <a16:creationId xmlns:a16="http://schemas.microsoft.com/office/drawing/2014/main" id="{C1BCAD8E-362E-C8BD-7CE3-7F77F881E8E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0474268"/>
              </p:ext>
            </p:extLst>
          </p:nvPr>
        </p:nvGraphicFramePr>
        <p:xfrm>
          <a:off x="470778" y="5589750"/>
          <a:ext cx="3344545" cy="7509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4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83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67423" marR="67423" marT="33711" marB="337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67423" marR="67423" marT="33711" marB="337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3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1" dirty="0">
                          <a:solidFill>
                            <a:schemeClr val="tx2"/>
                          </a:solidFill>
                          <a:sym typeface="+mn-ea"/>
                        </a:rPr>
                        <a:t>BDT score &gt; 0.91</a:t>
                      </a:r>
                    </a:p>
                  </a:txBody>
                  <a:tcPr marL="67423" marR="67423" marT="33711" marB="337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5">
                <a:extLst>
                  <a:ext uri="{FF2B5EF4-FFF2-40B4-BE49-F238E27FC236}">
                    <a16:creationId xmlns:a16="http://schemas.microsoft.com/office/drawing/2014/main" id="{F94DC1CD-6079-B6F4-E53E-25D93B7843D6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3816274170"/>
                  </p:ext>
                </p:extLst>
              </p:nvPr>
            </p:nvGraphicFramePr>
            <p:xfrm>
              <a:off x="470779" y="3122155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5">
                <a:extLst>
                  <a:ext uri="{FF2B5EF4-FFF2-40B4-BE49-F238E27FC236}">
                    <a16:creationId xmlns:a16="http://schemas.microsoft.com/office/drawing/2014/main" id="{F94DC1CD-6079-B6F4-E53E-25D93B7843D6}"/>
                  </a:ext>
                </a:extLst>
              </p:cNvPr>
              <p:cNvGraphicFramePr/>
              <p:nvPr>
                <p:custDataLst>
                  <p:tags r:id="rId10"/>
                </p:custDataLst>
                <p:extLst>
                  <p:ext uri="{D42A27DB-BD31-4B8C-83A1-F6EECF244321}">
                    <p14:modId xmlns:p14="http://schemas.microsoft.com/office/powerpoint/2010/main" val="3816274170"/>
                  </p:ext>
                </p:extLst>
              </p:nvPr>
            </p:nvGraphicFramePr>
            <p:xfrm>
              <a:off x="470779" y="3122155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1"/>
                          <a:stretch>
                            <a:fillRect l="-379" t="-795455" r="-379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4623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832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background estimation(LH)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math test&#10;&#10;Description automatically generated">
            <a:extLst>
              <a:ext uri="{FF2B5EF4-FFF2-40B4-BE49-F238E27FC236}">
                <a16:creationId xmlns:a16="http://schemas.microsoft.com/office/drawing/2014/main" id="{9934D8D6-EFC2-C2E1-7B87-F933D667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327"/>
            <a:ext cx="6096000" cy="31805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0B2EED-C49C-9BEE-0549-969247C6CAD8}"/>
              </a:ext>
            </a:extLst>
          </p:cNvPr>
          <p:cNvSpPr txBox="1"/>
          <p:nvPr/>
        </p:nvSpPr>
        <p:spPr>
          <a:xfrm>
            <a:off x="0" y="767070"/>
            <a:ext cx="476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election for control region and validation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585D4-C75C-FDA5-354F-D795DFE7D9A4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</a:t>
            </a:r>
            <a:endParaRPr lang="en-CN" dirty="0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EEA771D-5FB0-0E5A-0A15-C496753C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92" y="4335849"/>
            <a:ext cx="2885141" cy="2073242"/>
          </a:xfrm>
          <a:prstGeom prst="rect">
            <a:avLst/>
          </a:prstGeom>
        </p:spPr>
      </p:pic>
      <p:cxnSp>
        <p:nvCxnSpPr>
          <p:cNvPr id="12" name="直线连接符 12">
            <a:extLst>
              <a:ext uri="{FF2B5EF4-FFF2-40B4-BE49-F238E27FC236}">
                <a16:creationId xmlns:a16="http://schemas.microsoft.com/office/drawing/2014/main" id="{784BCAA0-299E-DD3E-C1A3-C4272F2440CA}"/>
              </a:ext>
            </a:extLst>
          </p:cNvPr>
          <p:cNvCxnSpPr>
            <a:cxnSpLocks/>
          </p:cNvCxnSpPr>
          <p:nvPr/>
        </p:nvCxnSpPr>
        <p:spPr>
          <a:xfrm flipV="1">
            <a:off x="653701" y="4998356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3">
            <a:extLst>
              <a:ext uri="{FF2B5EF4-FFF2-40B4-BE49-F238E27FC236}">
                <a16:creationId xmlns:a16="http://schemas.microsoft.com/office/drawing/2014/main" id="{D88A7B62-43AE-0546-B9E2-98A4EB075BA3}"/>
              </a:ext>
            </a:extLst>
          </p:cNvPr>
          <p:cNvCxnSpPr>
            <a:cxnSpLocks/>
          </p:cNvCxnSpPr>
          <p:nvPr/>
        </p:nvCxnSpPr>
        <p:spPr>
          <a:xfrm>
            <a:off x="645389" y="5001017"/>
            <a:ext cx="461087" cy="6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173D20-0046-506B-D061-4B1ACEC6F12C}"/>
              </a:ext>
            </a:extLst>
          </p:cNvPr>
          <p:cNvSpPr txBox="1"/>
          <p:nvPr/>
        </p:nvSpPr>
        <p:spPr>
          <a:xfrm>
            <a:off x="1088439" y="49983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02EC6-8A6F-8F3A-455F-4033D416DEBD}"/>
              </a:ext>
            </a:extLst>
          </p:cNvPr>
          <p:cNvSpPr txBox="1"/>
          <p:nvPr/>
        </p:nvSpPr>
        <p:spPr>
          <a:xfrm>
            <a:off x="58178" y="5477344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CR</a:t>
            </a:r>
          </a:p>
        </p:txBody>
      </p:sp>
      <p:pic>
        <p:nvPicPr>
          <p:cNvPr id="21" name="Picture 20" descr="A graph of different colors&#10;&#10;Description automatically generated">
            <a:extLst>
              <a:ext uri="{FF2B5EF4-FFF2-40B4-BE49-F238E27FC236}">
                <a16:creationId xmlns:a16="http://schemas.microsoft.com/office/drawing/2014/main" id="{299E4730-BCC7-238D-47D9-DDFBDE60F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296" y="4331067"/>
            <a:ext cx="2885141" cy="2073242"/>
          </a:xfrm>
          <a:prstGeom prst="rect">
            <a:avLst/>
          </a:prstGeom>
        </p:spPr>
      </p:pic>
      <p:cxnSp>
        <p:nvCxnSpPr>
          <p:cNvPr id="22" name="直线连接符 12">
            <a:extLst>
              <a:ext uri="{FF2B5EF4-FFF2-40B4-BE49-F238E27FC236}">
                <a16:creationId xmlns:a16="http://schemas.microsoft.com/office/drawing/2014/main" id="{0AB48C04-D1CF-3703-EF9A-7CF9DACDFF7D}"/>
              </a:ext>
            </a:extLst>
          </p:cNvPr>
          <p:cNvCxnSpPr>
            <a:cxnSpLocks/>
          </p:cNvCxnSpPr>
          <p:nvPr/>
        </p:nvCxnSpPr>
        <p:spPr>
          <a:xfrm flipV="1">
            <a:off x="5052655" y="4985186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13">
            <a:extLst>
              <a:ext uri="{FF2B5EF4-FFF2-40B4-BE49-F238E27FC236}">
                <a16:creationId xmlns:a16="http://schemas.microsoft.com/office/drawing/2014/main" id="{1E5EA864-5B5E-AC1B-A11F-0875E7BDF851}"/>
              </a:ext>
            </a:extLst>
          </p:cNvPr>
          <p:cNvCxnSpPr>
            <a:cxnSpLocks/>
          </p:cNvCxnSpPr>
          <p:nvPr/>
        </p:nvCxnSpPr>
        <p:spPr>
          <a:xfrm>
            <a:off x="5044343" y="4987847"/>
            <a:ext cx="461087" cy="6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6D1046-B41B-A1FE-0BF3-DBC0F586B2A1}"/>
              </a:ext>
            </a:extLst>
          </p:cNvPr>
          <p:cNvSpPr txBox="1"/>
          <p:nvPr/>
        </p:nvSpPr>
        <p:spPr>
          <a:xfrm>
            <a:off x="5174351" y="50725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pic>
        <p:nvPicPr>
          <p:cNvPr id="26" name="Picture 25" descr="A graph of different colors&#10;&#10;Description automatically generated">
            <a:extLst>
              <a:ext uri="{FF2B5EF4-FFF2-40B4-BE49-F238E27FC236}">
                <a16:creationId xmlns:a16="http://schemas.microsoft.com/office/drawing/2014/main" id="{FC1E9EB1-DADA-BBF9-9DBB-621E07295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695" y="4282976"/>
            <a:ext cx="2856971" cy="2052999"/>
          </a:xfrm>
          <a:prstGeom prst="rect">
            <a:avLst/>
          </a:prstGeom>
        </p:spPr>
      </p:pic>
      <p:pic>
        <p:nvPicPr>
          <p:cNvPr id="28" name="Picture 2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B3031B6-17B2-1E0D-B906-89FFB9F28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859" y="4258008"/>
            <a:ext cx="2885141" cy="2073242"/>
          </a:xfrm>
          <a:prstGeom prst="rect">
            <a:avLst/>
          </a:prstGeom>
        </p:spPr>
      </p:pic>
      <p:cxnSp>
        <p:nvCxnSpPr>
          <p:cNvPr id="29" name="直线连接符 12">
            <a:extLst>
              <a:ext uri="{FF2B5EF4-FFF2-40B4-BE49-F238E27FC236}">
                <a16:creationId xmlns:a16="http://schemas.microsoft.com/office/drawing/2014/main" id="{8191C49D-80E5-78CD-1C82-92EDB089BAAF}"/>
              </a:ext>
            </a:extLst>
          </p:cNvPr>
          <p:cNvCxnSpPr>
            <a:cxnSpLocks/>
          </p:cNvCxnSpPr>
          <p:nvPr/>
        </p:nvCxnSpPr>
        <p:spPr>
          <a:xfrm flipV="1">
            <a:off x="6982546" y="4923327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13">
            <a:extLst>
              <a:ext uri="{FF2B5EF4-FFF2-40B4-BE49-F238E27FC236}">
                <a16:creationId xmlns:a16="http://schemas.microsoft.com/office/drawing/2014/main" id="{15C19F4B-1E53-BB97-E998-882393186953}"/>
              </a:ext>
            </a:extLst>
          </p:cNvPr>
          <p:cNvCxnSpPr>
            <a:cxnSpLocks/>
          </p:cNvCxnSpPr>
          <p:nvPr/>
        </p:nvCxnSpPr>
        <p:spPr>
          <a:xfrm flipH="1">
            <a:off x="6524552" y="4932863"/>
            <a:ext cx="46343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859FC1-5119-331E-D7A2-8729C9E84673}"/>
              </a:ext>
            </a:extLst>
          </p:cNvPr>
          <p:cNvSpPr txBox="1"/>
          <p:nvPr/>
        </p:nvSpPr>
        <p:spPr>
          <a:xfrm>
            <a:off x="10619053" y="5017878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CR</a:t>
            </a:r>
          </a:p>
        </p:txBody>
      </p:sp>
      <p:cxnSp>
        <p:nvCxnSpPr>
          <p:cNvPr id="34" name="直线连接符 12">
            <a:extLst>
              <a:ext uri="{FF2B5EF4-FFF2-40B4-BE49-F238E27FC236}">
                <a16:creationId xmlns:a16="http://schemas.microsoft.com/office/drawing/2014/main" id="{E144EB08-C35C-DD21-66B5-DBF7CA65A31C}"/>
              </a:ext>
            </a:extLst>
          </p:cNvPr>
          <p:cNvCxnSpPr>
            <a:cxnSpLocks/>
          </p:cNvCxnSpPr>
          <p:nvPr/>
        </p:nvCxnSpPr>
        <p:spPr>
          <a:xfrm flipV="1">
            <a:off x="10630393" y="4985186"/>
            <a:ext cx="0" cy="7500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连接符 12">
            <a:extLst>
              <a:ext uri="{FF2B5EF4-FFF2-40B4-BE49-F238E27FC236}">
                <a16:creationId xmlns:a16="http://schemas.microsoft.com/office/drawing/2014/main" id="{98CD4698-BFB8-F46F-4092-3B8978DCD791}"/>
              </a:ext>
            </a:extLst>
          </p:cNvPr>
          <p:cNvCxnSpPr>
            <a:cxnSpLocks/>
          </p:cNvCxnSpPr>
          <p:nvPr/>
        </p:nvCxnSpPr>
        <p:spPr>
          <a:xfrm flipH="1" flipV="1">
            <a:off x="10998854" y="5001017"/>
            <a:ext cx="2435" cy="7500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连接符 12">
            <a:extLst>
              <a:ext uri="{FF2B5EF4-FFF2-40B4-BE49-F238E27FC236}">
                <a16:creationId xmlns:a16="http://schemas.microsoft.com/office/drawing/2014/main" id="{F65E595A-3341-B3A9-1A4F-228CC8B361DB}"/>
              </a:ext>
            </a:extLst>
          </p:cNvPr>
          <p:cNvCxnSpPr>
            <a:cxnSpLocks/>
          </p:cNvCxnSpPr>
          <p:nvPr/>
        </p:nvCxnSpPr>
        <p:spPr>
          <a:xfrm flipV="1">
            <a:off x="10147683" y="4915232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12">
            <a:extLst>
              <a:ext uri="{FF2B5EF4-FFF2-40B4-BE49-F238E27FC236}">
                <a16:creationId xmlns:a16="http://schemas.microsoft.com/office/drawing/2014/main" id="{78EFF769-57BA-03E8-04D5-D80C46275613}"/>
              </a:ext>
            </a:extLst>
          </p:cNvPr>
          <p:cNvCxnSpPr>
            <a:cxnSpLocks/>
          </p:cNvCxnSpPr>
          <p:nvPr/>
        </p:nvCxnSpPr>
        <p:spPr>
          <a:xfrm flipV="1">
            <a:off x="11246715" y="4908357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175EAE-F950-4321-FEE9-3EADDB058A46}"/>
              </a:ext>
            </a:extLst>
          </p:cNvPr>
          <p:cNvSpPr txBox="1"/>
          <p:nvPr/>
        </p:nvSpPr>
        <p:spPr>
          <a:xfrm>
            <a:off x="10137893" y="504688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38C0EA-A296-D34E-85B0-B61FEECF1166}"/>
              </a:ext>
            </a:extLst>
          </p:cNvPr>
          <p:cNvSpPr txBox="1"/>
          <p:nvPr/>
        </p:nvSpPr>
        <p:spPr>
          <a:xfrm>
            <a:off x="10932196" y="4908857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VR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F27B526-648E-49FF-EA2B-676F24679CAB}"/>
              </a:ext>
            </a:extLst>
          </p:cNvPr>
          <p:cNvCxnSpPr>
            <a:cxnSpLocks/>
          </p:cNvCxnSpPr>
          <p:nvPr/>
        </p:nvCxnSpPr>
        <p:spPr>
          <a:xfrm flipV="1">
            <a:off x="319205" y="5252461"/>
            <a:ext cx="282672" cy="359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graph of different colors&#10;&#10;Description automatically generated">
            <a:extLst>
              <a:ext uri="{FF2B5EF4-FFF2-40B4-BE49-F238E27FC236}">
                <a16:creationId xmlns:a16="http://schemas.microsoft.com/office/drawing/2014/main" id="{6083E547-CC33-A164-F0B0-ECA80E816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054505"/>
            <a:ext cx="2885140" cy="2073241"/>
          </a:xfrm>
          <a:prstGeom prst="rect">
            <a:avLst/>
          </a:prstGeom>
        </p:spPr>
      </p:pic>
      <p:cxnSp>
        <p:nvCxnSpPr>
          <p:cNvPr id="50" name="直线连接符 12">
            <a:extLst>
              <a:ext uri="{FF2B5EF4-FFF2-40B4-BE49-F238E27FC236}">
                <a16:creationId xmlns:a16="http://schemas.microsoft.com/office/drawing/2014/main" id="{4F6305C5-A9DE-C0F5-C3F0-99CAE5296717}"/>
              </a:ext>
            </a:extLst>
          </p:cNvPr>
          <p:cNvCxnSpPr>
            <a:cxnSpLocks/>
          </p:cNvCxnSpPr>
          <p:nvPr/>
        </p:nvCxnSpPr>
        <p:spPr>
          <a:xfrm flipV="1">
            <a:off x="8277946" y="2710932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13">
            <a:extLst>
              <a:ext uri="{FF2B5EF4-FFF2-40B4-BE49-F238E27FC236}">
                <a16:creationId xmlns:a16="http://schemas.microsoft.com/office/drawing/2014/main" id="{C29BA713-C46D-4B33-E520-669CDF788B6E}"/>
              </a:ext>
            </a:extLst>
          </p:cNvPr>
          <p:cNvCxnSpPr>
            <a:cxnSpLocks/>
          </p:cNvCxnSpPr>
          <p:nvPr/>
        </p:nvCxnSpPr>
        <p:spPr>
          <a:xfrm>
            <a:off x="8283384" y="2720468"/>
            <a:ext cx="4262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43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44" y="2102952"/>
            <a:ext cx="11040909" cy="1326048"/>
          </a:xfrm>
        </p:spPr>
        <p:txBody>
          <a:bodyPr>
            <a:normAutofit/>
          </a:bodyPr>
          <a:lstStyle/>
          <a:p>
            <a:r>
              <a:rPr kumimoji="1" lang="en-US" altLang="zh-CN" sz="4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Backup</a:t>
            </a:r>
            <a:endParaRPr kumimoji="1" lang="zh-CN" altLang="en-US" sz="4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线连接符 8">
            <a:extLst>
              <a:ext uri="{FF2B5EF4-FFF2-40B4-BE49-F238E27FC236}">
                <a16:creationId xmlns:a16="http://schemas.microsoft.com/office/drawing/2014/main" id="{4A5CC0F3-7D9A-8D2F-0A21-BBAABE460948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11">
            <a:extLst>
              <a:ext uri="{FF2B5EF4-FFF2-40B4-BE49-F238E27FC236}">
                <a16:creationId xmlns:a16="http://schemas.microsoft.com/office/drawing/2014/main" id="{4F112581-9CF9-E8C5-2162-0BC06E2A981F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5">
            <a:extLst>
              <a:ext uri="{FF2B5EF4-FFF2-40B4-BE49-F238E27FC236}">
                <a16:creationId xmlns:a16="http://schemas.microsoft.com/office/drawing/2014/main" id="{62806951-A795-1255-8008-DB34DC7168A1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logo with colorful text&#10;&#10;Description automatically generated">
            <a:extLst>
              <a:ext uri="{FF2B5EF4-FFF2-40B4-BE49-F238E27FC236}">
                <a16:creationId xmlns:a16="http://schemas.microsoft.com/office/drawing/2014/main" id="{311FBB2B-C5BE-FBB7-88C3-F37DBC65C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12591" cy="1323327"/>
          </a:xfrm>
          <a:prstGeom prst="rect">
            <a:avLst/>
          </a:prstGeom>
        </p:spPr>
      </p:pic>
      <p:pic>
        <p:nvPicPr>
          <p:cNvPr id="13" name="Picture 12" descr="A circular logo with a circular object in the center&#10;&#10;Description automatically generated">
            <a:extLst>
              <a:ext uri="{FF2B5EF4-FFF2-40B4-BE49-F238E27FC236}">
                <a16:creationId xmlns:a16="http://schemas.microsoft.com/office/drawing/2014/main" id="{492A6323-A5C0-16B8-98DC-204CC0AA2D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9182973" y="1323327"/>
            <a:ext cx="4238397" cy="37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21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E7773-968A-6D7F-AE85-2930850D4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EC2465A-B899-D290-D196-A9533B55D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2" y="3949719"/>
            <a:ext cx="4007832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929E54-424C-5472-AA3D-70114C55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5" y="3949719"/>
            <a:ext cx="4007832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819436-8278-4077-53CC-44AF8CDCD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2" y="1069719"/>
            <a:ext cx="4007832" cy="28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C0CE7AA-82FE-358D-D5E1-510AE58E1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5" y="1069719"/>
            <a:ext cx="4007832" cy="288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57241E5-85E3-A018-7E5C-C1B80AC22F9E}"/>
              </a:ext>
            </a:extLst>
          </p:cNvPr>
          <p:cNvSpPr txBox="1"/>
          <p:nvPr/>
        </p:nvSpPr>
        <p:spPr>
          <a:xfrm rot="16200000">
            <a:off x="843219" y="2054871"/>
            <a:ext cx="50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</a:rPr>
              <a:t>ID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3B619A-2512-C226-819E-7F415F62C69E}"/>
              </a:ext>
            </a:extLst>
          </p:cNvPr>
          <p:cNvSpPr txBox="1"/>
          <p:nvPr/>
        </p:nvSpPr>
        <p:spPr>
          <a:xfrm rot="16200000">
            <a:off x="584463" y="4812327"/>
            <a:ext cx="1016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</a:rPr>
              <a:t>anti-ID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5C046F-8B96-B233-19BA-BB302C7077DB}"/>
              </a:ext>
            </a:extLst>
          </p:cNvPr>
          <p:cNvSpPr txBox="1"/>
          <p:nvPr/>
        </p:nvSpPr>
        <p:spPr>
          <a:xfrm>
            <a:off x="2658105" y="669609"/>
            <a:ext cx="120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</a:rPr>
              <a:t>1-prong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C171E3-3240-7ADA-0449-46C8331E0122}"/>
              </a:ext>
            </a:extLst>
          </p:cNvPr>
          <p:cNvSpPr txBox="1"/>
          <p:nvPr/>
        </p:nvSpPr>
        <p:spPr>
          <a:xfrm>
            <a:off x="7067680" y="669609"/>
            <a:ext cx="120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</a:rPr>
              <a:t>3-prong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74BEB864-D9E8-6096-3DBB-CCBF9064C36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221F5E63-750E-C106-9FDB-F1710121BAEB}"/>
              </a:ext>
            </a:extLst>
          </p:cNvPr>
          <p:cNvSpPr txBox="1"/>
          <p:nvPr/>
        </p:nvSpPr>
        <p:spPr>
          <a:xfrm>
            <a:off x="769460" y="50906"/>
            <a:ext cx="702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Fake purity in CR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31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2D33A-60B6-62F9-5DA9-71438F8DF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858EE8-E06B-6CA5-676D-26CDA618E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3732"/>
            <a:ext cx="7205498" cy="401053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Binned in </a:t>
            </a:r>
            <a:r>
              <a:rPr kumimoji="1" lang="en-US" altLang="zh-CN" sz="2000" b="1" dirty="0" err="1"/>
              <a:t>prongness</a:t>
            </a:r>
            <a:r>
              <a:rPr kumimoji="1" lang="en-US" altLang="zh-CN" sz="2000" b="1" dirty="0"/>
              <a:t>, tau eta, tau </a:t>
            </a:r>
            <a:r>
              <a:rPr kumimoji="1" lang="en-US" altLang="zh-CN" sz="2000" b="1" dirty="0" err="1"/>
              <a:t>pT</a:t>
            </a:r>
            <a:endParaRPr kumimoji="1" lang="en-US" altLang="zh-CN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Eta bins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2 bins: central [0,1.37], forward [1.52,2.5]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3 bins: eta0,1,2 for [0,1), [1, 1.37], [1.52,2.5]</a:t>
            </a:r>
            <a:endParaRPr kumimoji="1" lang="en" altLang="zh-CN" sz="1600" dirty="0"/>
          </a:p>
          <a:p>
            <a:r>
              <a:rPr kumimoji="1" lang="en-US" altLang="zh-CN" sz="2000" b="1" dirty="0"/>
              <a:t>Auto binning:</a:t>
            </a:r>
          </a:p>
          <a:p>
            <a:pPr lvl="1"/>
            <a:r>
              <a:rPr kumimoji="1" lang="en" altLang="zh-CN" sz="1800" dirty="0"/>
              <a:t>&gt; 10% of events in nominator and denominator</a:t>
            </a:r>
          </a:p>
          <a:p>
            <a:pPr lvl="1"/>
            <a:r>
              <a:rPr kumimoji="1" lang="en" altLang="zh-CN" sz="1800" dirty="0"/>
              <a:t>Add bins to bin </a:t>
            </a:r>
            <a:r>
              <a:rPr kumimoji="1" lang="en" altLang="zh-CN" sz="1800" dirty="0" err="1"/>
              <a:t>i</a:t>
            </a:r>
            <a:r>
              <a:rPr kumimoji="1" lang="en" altLang="zh-CN" sz="1800" dirty="0"/>
              <a:t> until it is not consistent anymore with bin </a:t>
            </a:r>
            <a:r>
              <a:rPr kumimoji="1" lang="en" altLang="zh-CN" sz="1800" dirty="0" err="1"/>
              <a:t>i</a:t>
            </a:r>
            <a:r>
              <a:rPr kumimoji="1" lang="en" altLang="zh-CN" sz="1800" dirty="0"/>
              <a:t> - 1</a:t>
            </a:r>
          </a:p>
          <a:p>
            <a:pPr lvl="2"/>
            <a:r>
              <a:rPr kumimoji="1" lang="en" altLang="zh-CN" sz="1600" dirty="0"/>
              <a:t>Relative stat uncertainty on ratio smaller than 50%</a:t>
            </a:r>
          </a:p>
          <a:p>
            <a:pPr lvl="2"/>
            <a:r>
              <a:rPr kumimoji="1" lang="en" altLang="zh-CN" sz="1600" dirty="0"/>
              <a:t>&gt;10% events in nominator and denominator</a:t>
            </a:r>
          </a:p>
          <a:p>
            <a:r>
              <a:rPr kumimoji="1" lang="en-US" altLang="zh-CN" sz="2000" dirty="0"/>
              <a:t>1-prong: 3 eta bins</a:t>
            </a:r>
          </a:p>
          <a:p>
            <a:r>
              <a:rPr kumimoji="1" lang="en-US" altLang="zh-CN" sz="2000" dirty="0"/>
              <a:t>3-prong: central, forward regions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238FCF6-142A-3824-1E0C-3854FA63A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" r="6065"/>
          <a:stretch/>
        </p:blipFill>
        <p:spPr>
          <a:xfrm>
            <a:off x="8312726" y="876398"/>
            <a:ext cx="3879273" cy="274713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723B17F-FD8A-3CC4-1A77-14C60A3E2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7" y="3597409"/>
            <a:ext cx="3969710" cy="2450015"/>
          </a:xfrm>
          <a:prstGeom prst="rect">
            <a:avLst/>
          </a:prstGeom>
        </p:spPr>
      </p:pic>
      <p:sp>
        <p:nvSpPr>
          <p:cNvPr id="7" name="矩形 3">
            <a:extLst>
              <a:ext uri="{FF2B5EF4-FFF2-40B4-BE49-F238E27FC236}">
                <a16:creationId xmlns:a16="http://schemas.microsoft.com/office/drawing/2014/main" id="{8480C433-CE6F-8760-0090-D6CFE79F3259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A525B43E-3C85-F99C-B62C-D4B1602B9DF3}"/>
              </a:ext>
            </a:extLst>
          </p:cNvPr>
          <p:cNvSpPr txBox="1"/>
          <p:nvPr/>
        </p:nvSpPr>
        <p:spPr>
          <a:xfrm>
            <a:off x="769460" y="50906"/>
            <a:ext cx="597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Fake Factor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04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Definition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107F574D-43B2-180F-9618-28557FA3E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39" y="1298768"/>
            <a:ext cx="7772400" cy="819849"/>
          </a:xfrm>
        </p:spPr>
        <p:txBody>
          <a:bodyPr/>
          <a:lstStyle/>
          <a:p>
            <a:r>
              <a:rPr kumimoji="1" lang="en-US" altLang="zh-CN" dirty="0"/>
              <a:t>Full ST config: </a:t>
            </a:r>
            <a:r>
              <a:rPr kumimoji="1" lang="en-US" altLang="zh-CN" dirty="0">
                <a:hlinkClick r:id="rId3"/>
              </a:rPr>
              <a:t>Run2</a:t>
            </a:r>
            <a:r>
              <a:rPr kumimoji="1" lang="en-US" altLang="zh-CN" dirty="0"/>
              <a:t>, </a:t>
            </a:r>
            <a:r>
              <a:rPr kumimoji="1" lang="en-US" altLang="zh-CN" dirty="0">
                <a:hlinkClick r:id="rId4"/>
              </a:rPr>
              <a:t>Run3</a:t>
            </a:r>
            <a:endParaRPr kumimoji="1" lang="zh-CN" altLang="en-US" dirty="0"/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BC279A39-A842-64F3-FCA8-47C08CAE9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9" y="1906484"/>
            <a:ext cx="8185457" cy="21589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77CD09-9D36-2819-ADFC-286F068B2DA6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FC968-79AE-5180-08E7-DD7C8259793B}"/>
              </a:ext>
            </a:extLst>
          </p:cNvPr>
          <p:cNvSpPr txBox="1"/>
          <p:nvPr/>
        </p:nvSpPr>
        <p:spPr>
          <a:xfrm>
            <a:off x="975672" y="2376298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</a:t>
            </a:r>
            <a:r>
              <a:rPr lang="en-CN" sz="800" dirty="0"/>
              <a:t>mpact parameter</a:t>
            </a:r>
            <a:endParaRPr lang="en-CN" sz="1000" dirty="0"/>
          </a:p>
        </p:txBody>
      </p:sp>
    </p:spTree>
    <p:extLst>
      <p:ext uri="{BB962C8B-B14F-4D97-AF65-F5344CB8AC3E}">
        <p14:creationId xmlns:p14="http://schemas.microsoft.com/office/powerpoint/2010/main" val="2353937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F54F3-A891-C3FD-8D67-D2095129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4B5032-F7AD-A4D0-94CB-ABD63882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GB" smtClean="0"/>
              <a:t>50</a:t>
            </a:fld>
            <a:endParaRPr lang="en-GB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950AE94-5B45-4FFE-7D87-7E9BC45EE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9" y="4787962"/>
            <a:ext cx="2233476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2502C0D-AE73-101E-AD52-1C20CD097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15" y="4787962"/>
            <a:ext cx="2272935" cy="18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28EAF2B-6B54-3683-FDAC-3C25C41D5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50" y="4787962"/>
            <a:ext cx="2352993" cy="180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754EA81-D4C6-284B-EEA5-E4ECE73F8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43" y="4787962"/>
            <a:ext cx="2256624" cy="180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1D02876-8214-D5A3-1EBC-35E2E6ED5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867" y="4787962"/>
            <a:ext cx="2324211" cy="1800000"/>
          </a:xfrm>
          <a:prstGeom prst="rect">
            <a:avLst/>
          </a:prstGeom>
        </p:spPr>
      </p:pic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A74838A1-C5A1-B542-853D-2C2DDC0E7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39" y="742549"/>
            <a:ext cx="4928905" cy="39004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" altLang="zh-CN" b="1" dirty="0"/>
              <a:t>Model Architecture</a:t>
            </a:r>
          </a:p>
          <a:p>
            <a:pPr lvl="1">
              <a:lnSpc>
                <a:spcPct val="100000"/>
              </a:lnSpc>
            </a:pPr>
            <a:r>
              <a:rPr lang="en" altLang="zh-CN" sz="1800" b="1" dirty="0"/>
              <a:t>Neurons:</a:t>
            </a:r>
            <a:r>
              <a:rPr lang="en" altLang="zh-CN" sz="1800" dirty="0"/>
              <a:t> [256, 128, 128, 64, 32]</a:t>
            </a:r>
          </a:p>
          <a:p>
            <a:pPr lvl="1">
              <a:lnSpc>
                <a:spcPct val="100000"/>
              </a:lnSpc>
            </a:pPr>
            <a:r>
              <a:rPr lang="en" altLang="zh-CN" sz="1800" b="1" dirty="0"/>
              <a:t>Activation Function:</a:t>
            </a:r>
            <a:r>
              <a:rPr lang="en" altLang="zh-CN" sz="1800" dirty="0"/>
              <a:t> Leaky </a:t>
            </a:r>
            <a:r>
              <a:rPr lang="en" altLang="zh-CN" sz="1800" dirty="0" err="1"/>
              <a:t>ReLU</a:t>
            </a:r>
            <a:endParaRPr lang="en" altLang="zh-CN" sz="1800" dirty="0"/>
          </a:p>
          <a:p>
            <a:pPr lvl="1">
              <a:lnSpc>
                <a:spcPct val="100000"/>
              </a:lnSpc>
            </a:pPr>
            <a:r>
              <a:rPr lang="en" altLang="zh-CN" sz="1800" b="1" dirty="0"/>
              <a:t>Batch Normalization</a:t>
            </a:r>
            <a:endParaRPr lang="en" altLang="zh-CN" sz="1800" dirty="0"/>
          </a:p>
          <a:p>
            <a:pPr lvl="1">
              <a:lnSpc>
                <a:spcPct val="100000"/>
              </a:lnSpc>
            </a:pPr>
            <a:r>
              <a:rPr lang="en" altLang="zh-CN" sz="1800" b="1" dirty="0"/>
              <a:t>Dropout Rate:</a:t>
            </a:r>
            <a:r>
              <a:rPr lang="en" altLang="zh-CN" sz="1800" dirty="0"/>
              <a:t> 0.3</a:t>
            </a:r>
          </a:p>
          <a:p>
            <a:pPr lvl="1">
              <a:lnSpc>
                <a:spcPct val="100000"/>
              </a:lnSpc>
            </a:pPr>
            <a:r>
              <a:rPr lang="en" altLang="zh-CN" sz="1800" b="1" dirty="0"/>
              <a:t>L2 Regularization (</a:t>
            </a:r>
            <a:r>
              <a:rPr lang="el-GR" altLang="zh-CN" sz="1800" b="1" dirty="0"/>
              <a:t>λ):</a:t>
            </a:r>
            <a:r>
              <a:rPr lang="el-GR" altLang="zh-CN" sz="1800" dirty="0"/>
              <a:t> 1</a:t>
            </a:r>
            <a:r>
              <a:rPr lang="en" altLang="zh-CN" sz="1800" dirty="0"/>
              <a:t>e-4</a:t>
            </a:r>
          </a:p>
          <a:p>
            <a:pPr>
              <a:lnSpc>
                <a:spcPct val="100000"/>
              </a:lnSpc>
            </a:pPr>
            <a:r>
              <a:rPr lang="en" altLang="zh-CN" b="1" dirty="0"/>
              <a:t>Training Configuration</a:t>
            </a:r>
          </a:p>
          <a:p>
            <a:pPr lvl="1">
              <a:lnSpc>
                <a:spcPct val="100000"/>
              </a:lnSpc>
            </a:pPr>
            <a:r>
              <a:rPr lang="en" altLang="zh-CN" sz="1800" b="1" dirty="0"/>
              <a:t>Optimizer:</a:t>
            </a:r>
            <a:r>
              <a:rPr lang="en" altLang="zh-CN" sz="1800" dirty="0"/>
              <a:t> Adam</a:t>
            </a:r>
          </a:p>
          <a:p>
            <a:pPr marL="1200150" lvl="2" indent="-285750">
              <a:lnSpc>
                <a:spcPct val="100000"/>
              </a:lnSpc>
            </a:pPr>
            <a:r>
              <a:rPr lang="en" altLang="zh-CN" sz="1800" b="1" dirty="0"/>
              <a:t>Learning Rate:</a:t>
            </a:r>
            <a:r>
              <a:rPr lang="en" altLang="zh-CN" sz="1800" dirty="0"/>
              <a:t> 1e-3</a:t>
            </a:r>
          </a:p>
          <a:p>
            <a:pPr lvl="1">
              <a:lnSpc>
                <a:spcPct val="100000"/>
              </a:lnSpc>
            </a:pPr>
            <a:r>
              <a:rPr lang="en" altLang="zh-CN" sz="1800" b="1" dirty="0"/>
              <a:t>Batch Size:</a:t>
            </a:r>
            <a:r>
              <a:rPr lang="en" altLang="zh-CN" sz="1800" dirty="0"/>
              <a:t> 128</a:t>
            </a:r>
          </a:p>
          <a:p>
            <a:pPr lvl="1">
              <a:lnSpc>
                <a:spcPct val="100000"/>
              </a:lnSpc>
            </a:pPr>
            <a:r>
              <a:rPr lang="en" altLang="zh-CN" sz="1800" b="1" dirty="0"/>
              <a:t>Epochs:</a:t>
            </a:r>
            <a:r>
              <a:rPr lang="en" altLang="zh-CN" sz="1800" dirty="0"/>
              <a:t> 600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45DAC8-C97D-D7AF-1315-256E95A13DA6}"/>
              </a:ext>
            </a:extLst>
          </p:cNvPr>
          <p:cNvSpPr txBox="1"/>
          <p:nvPr/>
        </p:nvSpPr>
        <p:spPr>
          <a:xfrm>
            <a:off x="5154968" y="640102"/>
            <a:ext cx="4234543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/>
              <a:t>Reduce Learning Rate on Plateau:</a:t>
            </a:r>
            <a:endParaRPr lang="en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/>
              <a:t>Monitor: </a:t>
            </a:r>
            <a:r>
              <a:rPr lang="en" altLang="zh-CN" sz="1600" i="1" dirty="0" err="1"/>
              <a:t>val_loss</a:t>
            </a:r>
            <a:endParaRPr lang="en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/>
              <a:t>Factor: 0.5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/>
              <a:t>Patience: 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内容占位符 2">
                <a:extLst>
                  <a:ext uri="{FF2B5EF4-FFF2-40B4-BE49-F238E27FC236}">
                    <a16:creationId xmlns:a16="http://schemas.microsoft.com/office/drawing/2014/main" id="{F6C09159-370E-FBEC-970B-3BFB900A4B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4968" y="2164108"/>
                <a:ext cx="5406258" cy="17211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Class weight to solve imbalance issue</a:t>
                </a:r>
              </a:p>
              <a:p>
                <a:r>
                  <a:rPr kumimoji="1" lang="en-US" altLang="zh-CN" dirty="0"/>
                  <a:t>Normalization before training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Drop Negative weight</a:t>
                </a:r>
              </a:p>
            </p:txBody>
          </p:sp>
        </mc:Choice>
        <mc:Fallback xmlns="">
          <p:sp>
            <p:nvSpPr>
              <p:cNvPr id="29" name="内容占位符 2">
                <a:extLst>
                  <a:ext uri="{FF2B5EF4-FFF2-40B4-BE49-F238E27FC236}">
                    <a16:creationId xmlns:a16="http://schemas.microsoft.com/office/drawing/2014/main" id="{F6C09159-370E-FBEC-970B-3BFB900A4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68" y="2164108"/>
                <a:ext cx="5406258" cy="1721143"/>
              </a:xfrm>
              <a:prstGeom prst="rect">
                <a:avLst/>
              </a:prstGeom>
              <a:blipFill>
                <a:blip r:embed="rId7"/>
                <a:stretch>
                  <a:fillRect l="-939" t="-3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3">
            <a:extLst>
              <a:ext uri="{FF2B5EF4-FFF2-40B4-BE49-F238E27FC236}">
                <a16:creationId xmlns:a16="http://schemas.microsoft.com/office/drawing/2014/main" id="{BA337559-5225-C43C-6EF6-D4EF6969F8B3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CE10693F-F9DE-2882-3724-B72B02730F9D}"/>
              </a:ext>
            </a:extLst>
          </p:cNvPr>
          <p:cNvSpPr txBox="1"/>
          <p:nvPr/>
        </p:nvSpPr>
        <p:spPr>
          <a:xfrm>
            <a:off x="769460" y="50906"/>
            <a:ext cx="7682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Neuron network(HH)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93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487FC-08B6-68F2-DB1E-48F9AC4C2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2A6C263-273E-81A1-78B4-D7C9C4ACA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9" y="4650123"/>
            <a:ext cx="2880000" cy="2173679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EB3552-780A-6292-8FC8-2121A9517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39" y="4650123"/>
            <a:ext cx="2880000" cy="21537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2A98FA-9CEB-814F-C01E-8CD09A466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11" y="743817"/>
            <a:ext cx="2340000" cy="195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47BD2D-A59A-459A-055B-B509033BF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11" y="740762"/>
            <a:ext cx="2340000" cy="195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558C80-C70D-1F0D-1E5E-0D15B4795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11" y="742236"/>
            <a:ext cx="2340000" cy="195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95B85C-C83C-7AE9-ACC9-BBE2A0A7E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11" y="2677128"/>
            <a:ext cx="2340000" cy="195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AF103D0-83EF-3288-7C1B-58F03EDBB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11" y="2677128"/>
            <a:ext cx="2340000" cy="195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544DF1F-6334-9551-8BA5-5129BCD79D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11" y="2677128"/>
            <a:ext cx="2340000" cy="1950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C32A049-2257-F9F9-F1E7-BEEE14465AE6}"/>
              </a:ext>
            </a:extLst>
          </p:cNvPr>
          <p:cNvSpPr txBox="1"/>
          <p:nvPr/>
        </p:nvSpPr>
        <p:spPr>
          <a:xfrm>
            <a:off x="4383886" y="1992522"/>
            <a:ext cx="6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ISR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BFDC01-C210-F68D-93AD-7023557D03F9}"/>
              </a:ext>
            </a:extLst>
          </p:cNvPr>
          <p:cNvSpPr txBox="1"/>
          <p:nvPr/>
        </p:nvSpPr>
        <p:spPr>
          <a:xfrm>
            <a:off x="6891399" y="1926386"/>
            <a:ext cx="76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Fake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F8B410-E4E1-AAF2-D575-E2A5FD2B37F9}"/>
              </a:ext>
            </a:extLst>
          </p:cNvPr>
          <p:cNvSpPr txBox="1"/>
          <p:nvPr/>
        </p:nvSpPr>
        <p:spPr>
          <a:xfrm>
            <a:off x="9384815" y="1892871"/>
            <a:ext cx="76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VV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B43EC8D-D5B3-9E9E-2369-4C0E3D70AC31}"/>
              </a:ext>
            </a:extLst>
          </p:cNvPr>
          <p:cNvSpPr txBox="1"/>
          <p:nvPr/>
        </p:nvSpPr>
        <p:spPr>
          <a:xfrm>
            <a:off x="4468176" y="3573190"/>
            <a:ext cx="76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Top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1082F6-FB93-4A89-2FD7-77B3FD347E2E}"/>
              </a:ext>
            </a:extLst>
          </p:cNvPr>
          <p:cNvSpPr txBox="1"/>
          <p:nvPr/>
        </p:nvSpPr>
        <p:spPr>
          <a:xfrm>
            <a:off x="6808176" y="3691720"/>
            <a:ext cx="76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Zjets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270C7D8-8D44-099D-416D-8835C0CA8DE4}"/>
              </a:ext>
            </a:extLst>
          </p:cNvPr>
          <p:cNvSpPr txBox="1"/>
          <p:nvPr/>
        </p:nvSpPr>
        <p:spPr>
          <a:xfrm>
            <a:off x="9148175" y="3691720"/>
            <a:ext cx="172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Others</a:t>
            </a:r>
          </a:p>
          <a:p>
            <a:r>
              <a:rPr kumimoji="1" lang="en-US" altLang="zh-CN" dirty="0"/>
              <a:t>(</a:t>
            </a:r>
            <a:r>
              <a:rPr kumimoji="1" lang="en-US" altLang="zh-CN" dirty="0" err="1"/>
              <a:t>W+jets,Higgs</a:t>
            </a:r>
            <a:r>
              <a:rPr kumimoji="1" lang="en-US" altLang="zh-CN" dirty="0"/>
              <a:t>) 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63763A-5981-AC19-B05F-AB3FF784722D}"/>
              </a:ext>
            </a:extLst>
          </p:cNvPr>
          <p:cNvSpPr txBox="1"/>
          <p:nvPr/>
        </p:nvSpPr>
        <p:spPr>
          <a:xfrm>
            <a:off x="272839" y="743817"/>
            <a:ext cx="263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AUC for 6 output scores</a:t>
            </a:r>
            <a:endParaRPr kumimoji="1" lang="zh-CN" altLang="en-US" dirty="0"/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F45C7109-7BBC-3EE3-35E0-3F604FD59C25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0E7A38-66B9-5540-FB90-24129CA8A57F}"/>
              </a:ext>
            </a:extLst>
          </p:cNvPr>
          <p:cNvSpPr txBox="1"/>
          <p:nvPr/>
        </p:nvSpPr>
        <p:spPr>
          <a:xfrm>
            <a:off x="769460" y="50906"/>
            <a:ext cx="7631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Neuron network(LH)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38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89E7486-3B17-F06B-7308-814811586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931" y="1690688"/>
                <a:ext cx="8258602" cy="22451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0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20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𝑎𝑙𝑙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</m:sub>
                        </m:sSub>
                        <m:r>
                          <a:rPr kumimoji="1" lang="en-US" altLang="zh-CN" sz="2000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sz="2000" dirty="0"/>
              </a:p>
              <a:p>
                <a:pPr lvl="1"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  <m:r>
                      <a:rPr kumimoji="1" lang="en-US" altLang="zh-CN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1800" dirty="0">
                    <a:solidFill>
                      <a:srgbClr val="404040"/>
                    </a:solidFill>
                    <a:effectLst/>
                  </a:rPr>
                  <a:t>​: The total sum of weight in the entire dataset (across all classes).</a:t>
                </a:r>
              </a:p>
              <a:p>
                <a:pPr lvl="1"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1800" dirty="0">
                    <a:solidFill>
                      <a:srgbClr val="404040"/>
                    </a:solidFill>
                    <a:effectLst/>
                  </a:rPr>
                  <a:t>: </a:t>
                </a:r>
                <a:r>
                  <a:rPr lang="en" altLang="zh-CN" sz="1800" dirty="0">
                    <a:solidFill>
                      <a:srgbClr val="404040"/>
                    </a:solidFill>
                  </a:rPr>
                  <a:t>The sum of weight belonging </a:t>
                </a:r>
                <a:r>
                  <a:rPr lang="en" altLang="zh-CN" sz="1800" dirty="0">
                    <a:solidFill>
                      <a:srgbClr val="404040"/>
                    </a:solidFill>
                    <a:effectLst/>
                  </a:rPr>
                  <a:t>to class </a:t>
                </a:r>
                <a:r>
                  <a:rPr lang="en" altLang="zh-CN" sz="1800" dirty="0" err="1">
                    <a:solidFill>
                      <a:srgbClr val="404040"/>
                    </a:solidFill>
                    <a:effectLst/>
                  </a:rPr>
                  <a:t>i</a:t>
                </a:r>
                <a:r>
                  <a:rPr lang="en" altLang="zh-CN" sz="1800" dirty="0">
                    <a:solidFill>
                      <a:srgbClr val="404040"/>
                    </a:solidFill>
                    <a:effectLst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kumimoji="1" lang="en-US" altLang="zh-CN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1800" dirty="0">
                    <a:solidFill>
                      <a:srgbClr val="404040"/>
                    </a:solidFill>
                    <a:effectLst/>
                  </a:rPr>
                  <a:t>: The total number of distinct classes in the dataset.</a:t>
                </a:r>
              </a:p>
              <a:p>
                <a:pPr lvl="1"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CN" sz="1800" dirty="0">
                    <a:solidFill>
                      <a:srgbClr val="404040"/>
                    </a:solidFill>
                    <a:effectLst/>
                  </a:rPr>
                  <a:t>: importance factor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89E7486-3B17-F06B-7308-814811586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931" y="1690688"/>
                <a:ext cx="8258602" cy="2245141"/>
              </a:xfrm>
              <a:blipFill>
                <a:blip r:embed="rId2"/>
                <a:stretch>
                  <a:fillRect l="-6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">
            <a:extLst>
              <a:ext uri="{FF2B5EF4-FFF2-40B4-BE49-F238E27FC236}">
                <a16:creationId xmlns:a16="http://schemas.microsoft.com/office/drawing/2014/main" id="{6971BA9F-F9D1-7019-CC3C-7FD3254C7A73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5531A8E9-3018-F70F-23CA-5EDA5C026C6A}"/>
              </a:ext>
            </a:extLst>
          </p:cNvPr>
          <p:cNvSpPr txBox="1"/>
          <p:nvPr/>
        </p:nvSpPr>
        <p:spPr>
          <a:xfrm>
            <a:off x="769460" y="50906"/>
            <a:ext cx="5990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Class Weight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00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3">
            <a:extLst>
              <a:ext uri="{FF2B5EF4-FFF2-40B4-BE49-F238E27FC236}">
                <a16:creationId xmlns:a16="http://schemas.microsoft.com/office/drawing/2014/main" id="{6971BA9F-F9D1-7019-CC3C-7FD3254C7A73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5531A8E9-3018-F70F-23CA-5EDA5C026C6A}"/>
              </a:ext>
            </a:extLst>
          </p:cNvPr>
          <p:cNvSpPr txBox="1"/>
          <p:nvPr/>
        </p:nvSpPr>
        <p:spPr>
          <a:xfrm>
            <a:off x="769460" y="50906"/>
            <a:ext cx="579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Top,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Ztt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2502F-5E7D-7A8C-2B7A-9FF5C24C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6" y="1321081"/>
            <a:ext cx="10957562" cy="49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13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3">
            <a:extLst>
              <a:ext uri="{FF2B5EF4-FFF2-40B4-BE49-F238E27FC236}">
                <a16:creationId xmlns:a16="http://schemas.microsoft.com/office/drawing/2014/main" id="{6971BA9F-F9D1-7019-CC3C-7FD3254C7A73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5531A8E9-3018-F70F-23CA-5EDA5C026C6A}"/>
              </a:ext>
            </a:extLst>
          </p:cNvPr>
          <p:cNvSpPr txBox="1"/>
          <p:nvPr/>
        </p:nvSpPr>
        <p:spPr>
          <a:xfrm>
            <a:off x="769460" y="50906"/>
            <a:ext cx="581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Diboson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886DC-E375-5CD7-07FC-0BA05888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7" y="1299003"/>
            <a:ext cx="11355185" cy="50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6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3">
            <a:extLst>
              <a:ext uri="{FF2B5EF4-FFF2-40B4-BE49-F238E27FC236}">
                <a16:creationId xmlns:a16="http://schemas.microsoft.com/office/drawing/2014/main" id="{6971BA9F-F9D1-7019-CC3C-7FD3254C7A73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5531A8E9-3018-F70F-23CA-5EDA5C026C6A}"/>
              </a:ext>
            </a:extLst>
          </p:cNvPr>
          <p:cNvSpPr txBox="1"/>
          <p:nvPr/>
        </p:nvSpPr>
        <p:spPr>
          <a:xfrm>
            <a:off x="769460" y="50906"/>
            <a:ext cx="4258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VRs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AA2C5-7444-066A-D687-2FB78753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16" y="991860"/>
            <a:ext cx="11223567" cy="540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3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t="6244" r="7183"/>
          <a:stretch/>
        </p:blipFill>
        <p:spPr>
          <a:xfrm>
            <a:off x="9234634" y="1419269"/>
            <a:ext cx="2678567" cy="262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4">
            <a:alphaModFix/>
          </a:blip>
          <a:srcRect t="5687" r="7183"/>
          <a:stretch/>
        </p:blipFill>
        <p:spPr>
          <a:xfrm>
            <a:off x="9234634" y="4105750"/>
            <a:ext cx="2678567" cy="263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 rotWithShape="1">
          <a:blip r:embed="rId5">
            <a:alphaModFix/>
          </a:blip>
          <a:srcRect t="5132" r="6803"/>
          <a:stretch/>
        </p:blipFill>
        <p:spPr>
          <a:xfrm>
            <a:off x="6454183" y="4103450"/>
            <a:ext cx="2678567" cy="264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 rotWithShape="1">
          <a:blip r:embed="rId6">
            <a:alphaModFix/>
          </a:blip>
          <a:srcRect t="5784" r="7054"/>
          <a:stretch/>
        </p:blipFill>
        <p:spPr>
          <a:xfrm>
            <a:off x="6556067" y="1352451"/>
            <a:ext cx="2678567" cy="263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 rotWithShape="1">
          <a:blip r:embed="rId7">
            <a:alphaModFix/>
          </a:blip>
          <a:srcRect t="5526" r="7295"/>
          <a:stretch/>
        </p:blipFill>
        <p:spPr>
          <a:xfrm>
            <a:off x="3661234" y="1291950"/>
            <a:ext cx="2786700" cy="275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 rotWithShape="1">
          <a:blip r:embed="rId8">
            <a:alphaModFix/>
          </a:blip>
          <a:srcRect t="6182" r="6445"/>
          <a:stretch/>
        </p:blipFill>
        <p:spPr>
          <a:xfrm>
            <a:off x="3756867" y="4163383"/>
            <a:ext cx="2595437" cy="25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21467" y="1521167"/>
            <a:ext cx="3212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Requirements: 1e/mu passing trigger, at least 1 tight signal tau</a:t>
            </a:r>
            <a:endParaRPr dirty="0"/>
          </a:p>
          <a:p>
            <a:r>
              <a:rPr lang="en" dirty="0"/>
              <a:t>MC overestimates data</a:t>
            </a:r>
            <a:endParaRPr dirty="0"/>
          </a:p>
        </p:txBody>
      </p:sp>
      <p:sp>
        <p:nvSpPr>
          <p:cNvPr id="178" name="Google Shape;178;p29"/>
          <p:cNvSpPr txBox="1"/>
          <p:nvPr/>
        </p:nvSpPr>
        <p:spPr>
          <a:xfrm>
            <a:off x="4246784" y="1656100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2"/>
                </a:solidFill>
              </a:rPr>
              <a:t>2015+16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4379717" y="4347567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2015+16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7294784" y="1647319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2017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7193184" y="4390519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2017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10037984" y="4390519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2018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10037984" y="1647319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2018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3A88DB-36C3-D46C-5898-ABB1E091F001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51AEBF-747A-5BD3-2A68-133DFC426C27}"/>
              </a:ext>
            </a:extLst>
          </p:cNvPr>
          <p:cNvSpPr txBox="1"/>
          <p:nvPr/>
        </p:nvSpPr>
        <p:spPr>
          <a:xfrm>
            <a:off x="769460" y="50906"/>
            <a:ext cx="6601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MC modeling check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 t="5580" r="6985"/>
          <a:stretch/>
        </p:blipFill>
        <p:spPr>
          <a:xfrm>
            <a:off x="9178534" y="4037117"/>
            <a:ext cx="2713145" cy="26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4">
            <a:alphaModFix/>
          </a:blip>
          <a:srcRect t="4625" r="7019"/>
          <a:stretch/>
        </p:blipFill>
        <p:spPr>
          <a:xfrm>
            <a:off x="9192567" y="1222816"/>
            <a:ext cx="2685083" cy="26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5">
            <a:alphaModFix/>
          </a:blip>
          <a:srcRect t="4997" r="5713"/>
          <a:stretch/>
        </p:blipFill>
        <p:spPr>
          <a:xfrm>
            <a:off x="6385534" y="1232698"/>
            <a:ext cx="2713135" cy="265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6">
            <a:alphaModFix/>
          </a:blip>
          <a:srcRect t="4970" r="7123"/>
          <a:stretch/>
        </p:blipFill>
        <p:spPr>
          <a:xfrm>
            <a:off x="6328300" y="4040564"/>
            <a:ext cx="2685067" cy="266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7">
            <a:alphaModFix/>
          </a:blip>
          <a:srcRect t="6235" r="6235"/>
          <a:stretch/>
        </p:blipFill>
        <p:spPr>
          <a:xfrm>
            <a:off x="3478067" y="4070657"/>
            <a:ext cx="2685067" cy="260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8">
            <a:alphaModFix/>
          </a:blip>
          <a:srcRect t="4095" r="3873"/>
          <a:stretch/>
        </p:blipFill>
        <p:spPr>
          <a:xfrm>
            <a:off x="3578467" y="1245729"/>
            <a:ext cx="2713165" cy="2625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4242517" y="160688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2022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7188917" y="160688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2023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9932117" y="160688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2024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4242517" y="435008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2022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7188917" y="435008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2023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9932117" y="435008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2024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121467" y="1521167"/>
            <a:ext cx="3212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Requirements: 1e/mu passing trigger, at least 1 tight signal tau</a:t>
            </a:r>
            <a:endParaRPr dirty="0"/>
          </a:p>
          <a:p>
            <a:r>
              <a:rPr lang="en" dirty="0"/>
              <a:t>MC overestimates data</a:t>
            </a:r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97FB7B-ADA7-2F54-8ED0-4ADE253750F5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269183-7924-4708-EACB-01D155B90691}"/>
              </a:ext>
            </a:extLst>
          </p:cNvPr>
          <p:cNvSpPr txBox="1"/>
          <p:nvPr/>
        </p:nvSpPr>
        <p:spPr>
          <a:xfrm>
            <a:off x="769460" y="50906"/>
            <a:ext cx="6601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MC modeling check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615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Pre-selection(LH)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28703473-397F-9514-BC2A-B2CFA4CF22FB}"/>
                  </a:ext>
                </a:extLst>
              </p:cNvPr>
              <p:cNvGraphicFramePr/>
              <p:nvPr>
                <p:custDataLst>
                  <p:tags r:id="rId1"/>
                </p:custDataLst>
              </p:nvPr>
            </p:nvGraphicFramePr>
            <p:xfrm>
              <a:off x="0" y="962360"/>
              <a:ext cx="3569447" cy="334619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== 1 Tight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Single-lepton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15 GeV &lt; MET &lt; 200 GeV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METSig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&gt; 2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MT2 &lt; 90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+mn-ea"/>
                                  </a:rPr>
                                  <m:t>𝑑𝑅</m:t>
                                </m:r>
                                <m:d>
                                  <m:dPr>
                                    <m:ctrlP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𝑙𝑒𝑝</m:t>
                                    </m:r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𝑡𝑎𝑢</m:t>
                                    </m:r>
                                  </m:e>
                                </m:d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+mn-ea"/>
                                  </a:rPr>
                                  <m:t>&lt;3.6</m:t>
                                </m:r>
                              </m:oMath>
                            </m:oMathPara>
                          </a14:m>
                          <a:endParaRPr lang="en-US" altLang="zh-CN" sz="1600" kern="1200" dirty="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  <a:cs typeface="+mn-cs"/>
                            <a:sym typeface="+mn-ea"/>
                          </a:endParaRP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custom MT cut*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{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𝟏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,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𝟐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}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 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𝒄𝒖𝒕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*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28703473-397F-9514-BC2A-B2CFA4CF22FB}"/>
                  </a:ext>
                </a:extLst>
              </p:cNvPr>
              <p:cNvGraphicFramePr/>
              <p:nvPr>
                <p:custDataLst>
                  <p:tags r:id="rId4"/>
                </p:custDataLst>
              </p:nvPr>
            </p:nvGraphicFramePr>
            <p:xfrm>
              <a:off x="0" y="962360"/>
              <a:ext cx="3569447" cy="334619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== 1 Tight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Single-lepton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5"/>
                          <a:stretch>
                            <a:fillRect t="-128846" r="-355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9156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5"/>
                          <a:stretch>
                            <a:fillRect t="-850000" r="-355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en-CN" dirty="0"/>
          </a:p>
        </p:txBody>
      </p:sp>
      <p:grpSp>
        <p:nvGrpSpPr>
          <p:cNvPr id="35" name="Google Shape;210;p31">
            <a:extLst>
              <a:ext uri="{FF2B5EF4-FFF2-40B4-BE49-F238E27FC236}">
                <a16:creationId xmlns:a16="http://schemas.microsoft.com/office/drawing/2014/main" id="{5BACE1D5-6A6C-1129-5061-610BBD226521}"/>
              </a:ext>
            </a:extLst>
          </p:cNvPr>
          <p:cNvGrpSpPr/>
          <p:nvPr/>
        </p:nvGrpSpPr>
        <p:grpSpPr>
          <a:xfrm>
            <a:off x="7793561" y="1100096"/>
            <a:ext cx="2160000" cy="2160000"/>
            <a:chOff x="67347" y="1945750"/>
            <a:chExt cx="3467620" cy="3420000"/>
          </a:xfrm>
        </p:grpSpPr>
        <p:pic>
          <p:nvPicPr>
            <p:cNvPr id="36" name="Google Shape;211;p31">
              <a:extLst>
                <a:ext uri="{FF2B5EF4-FFF2-40B4-BE49-F238E27FC236}">
                  <a16:creationId xmlns:a16="http://schemas.microsoft.com/office/drawing/2014/main" id="{7307A48C-5FA5-90B8-5171-988C923986A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347" y="1945750"/>
              <a:ext cx="3467620" cy="34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212;p31">
              <a:extLst>
                <a:ext uri="{FF2B5EF4-FFF2-40B4-BE49-F238E27FC236}">
                  <a16:creationId xmlns:a16="http://schemas.microsoft.com/office/drawing/2014/main" id="{3153B539-F4FD-DE3D-8DE3-609B39244E6F}"/>
                </a:ext>
              </a:extLst>
            </p:cNvPr>
            <p:cNvSpPr/>
            <p:nvPr/>
          </p:nvSpPr>
          <p:spPr>
            <a:xfrm>
              <a:off x="248461" y="4255820"/>
              <a:ext cx="971550" cy="974725"/>
            </a:xfrm>
            <a:custGeom>
              <a:avLst/>
              <a:gdLst/>
              <a:ahLst/>
              <a:cxnLst/>
              <a:rect l="l" t="t" r="r" b="b"/>
              <a:pathLst>
                <a:path w="971550" h="974725" extrusionOk="0">
                  <a:moveTo>
                    <a:pt x="0" y="0"/>
                  </a:moveTo>
                  <a:lnTo>
                    <a:pt x="215900" y="0"/>
                  </a:lnTo>
                  <a:lnTo>
                    <a:pt x="215900" y="466819"/>
                  </a:lnTo>
                  <a:lnTo>
                    <a:pt x="499442" y="758825"/>
                  </a:lnTo>
                  <a:lnTo>
                    <a:pt x="971550" y="758825"/>
                  </a:lnTo>
                  <a:lnTo>
                    <a:pt x="971550" y="974725"/>
                  </a:lnTo>
                  <a:lnTo>
                    <a:pt x="0" y="974725"/>
                  </a:lnTo>
                  <a:lnTo>
                    <a:pt x="0" y="971550"/>
                  </a:lnTo>
                  <a:lnTo>
                    <a:pt x="0" y="965199"/>
                  </a:lnTo>
                  <a:lnTo>
                    <a:pt x="0" y="758825"/>
                  </a:lnTo>
                  <a:lnTo>
                    <a:pt x="0" y="244474"/>
                  </a:lnTo>
                  <a:close/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213;p31">
            <a:extLst>
              <a:ext uri="{FF2B5EF4-FFF2-40B4-BE49-F238E27FC236}">
                <a16:creationId xmlns:a16="http://schemas.microsoft.com/office/drawing/2014/main" id="{D0EA49D9-DDC0-8449-3DC8-BBB933D5F2B4}"/>
              </a:ext>
            </a:extLst>
          </p:cNvPr>
          <p:cNvGrpSpPr/>
          <p:nvPr/>
        </p:nvGrpSpPr>
        <p:grpSpPr>
          <a:xfrm>
            <a:off x="10043612" y="1100096"/>
            <a:ext cx="2160000" cy="2160000"/>
            <a:chOff x="3613476" y="1945750"/>
            <a:chExt cx="3450113" cy="3420000"/>
          </a:xfrm>
        </p:grpSpPr>
        <p:pic>
          <p:nvPicPr>
            <p:cNvPr id="39" name="Google Shape;214;p31">
              <a:extLst>
                <a:ext uri="{FF2B5EF4-FFF2-40B4-BE49-F238E27FC236}">
                  <a16:creationId xmlns:a16="http://schemas.microsoft.com/office/drawing/2014/main" id="{1D666482-C6A9-0B43-8909-60F3FF1C9AC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613476" y="1945750"/>
              <a:ext cx="3450113" cy="34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215;p31">
              <a:extLst>
                <a:ext uri="{FF2B5EF4-FFF2-40B4-BE49-F238E27FC236}">
                  <a16:creationId xmlns:a16="http://schemas.microsoft.com/office/drawing/2014/main" id="{E6153270-738C-AAC0-CA3F-25514743DD43}"/>
                </a:ext>
              </a:extLst>
            </p:cNvPr>
            <p:cNvSpPr/>
            <p:nvPr/>
          </p:nvSpPr>
          <p:spPr>
            <a:xfrm>
              <a:off x="3803463" y="4255820"/>
              <a:ext cx="971550" cy="974725"/>
            </a:xfrm>
            <a:custGeom>
              <a:avLst/>
              <a:gdLst/>
              <a:ahLst/>
              <a:cxnLst/>
              <a:rect l="l" t="t" r="r" b="b"/>
              <a:pathLst>
                <a:path w="971550" h="974725" extrusionOk="0">
                  <a:moveTo>
                    <a:pt x="0" y="0"/>
                  </a:moveTo>
                  <a:lnTo>
                    <a:pt x="215900" y="0"/>
                  </a:lnTo>
                  <a:lnTo>
                    <a:pt x="215900" y="466819"/>
                  </a:lnTo>
                  <a:lnTo>
                    <a:pt x="499442" y="758825"/>
                  </a:lnTo>
                  <a:lnTo>
                    <a:pt x="971550" y="758825"/>
                  </a:lnTo>
                  <a:lnTo>
                    <a:pt x="971550" y="974725"/>
                  </a:lnTo>
                  <a:lnTo>
                    <a:pt x="0" y="974725"/>
                  </a:lnTo>
                  <a:lnTo>
                    <a:pt x="0" y="971550"/>
                  </a:lnTo>
                  <a:lnTo>
                    <a:pt x="0" y="965199"/>
                  </a:lnTo>
                  <a:lnTo>
                    <a:pt x="0" y="758825"/>
                  </a:lnTo>
                  <a:lnTo>
                    <a:pt x="0" y="244474"/>
                  </a:lnTo>
                  <a:close/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218;p31">
            <a:extLst>
              <a:ext uri="{FF2B5EF4-FFF2-40B4-BE49-F238E27FC236}">
                <a16:creationId xmlns:a16="http://schemas.microsoft.com/office/drawing/2014/main" id="{00BBDC8F-5F15-9A7C-3F5A-6737E403C82C}"/>
              </a:ext>
            </a:extLst>
          </p:cNvPr>
          <p:cNvSpPr txBox="1"/>
          <p:nvPr/>
        </p:nvSpPr>
        <p:spPr>
          <a:xfrm>
            <a:off x="8601570" y="2782289"/>
            <a:ext cx="132341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before:  275.78</a:t>
            </a:r>
            <a:endParaRPr sz="11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after:  263.50</a:t>
            </a:r>
            <a:endParaRPr sz="1100"/>
          </a:p>
        </p:txBody>
      </p:sp>
      <p:pic>
        <p:nvPicPr>
          <p:cNvPr id="42" name="Google Shape;219;p31">
            <a:extLst>
              <a:ext uri="{FF2B5EF4-FFF2-40B4-BE49-F238E27FC236}">
                <a16:creationId xmlns:a16="http://schemas.microsoft.com/office/drawing/2014/main" id="{A76738CA-10BB-0D0B-D838-33AFDDF86FC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24714" y="788088"/>
            <a:ext cx="1764506" cy="2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220;p31">
            <a:extLst>
              <a:ext uri="{FF2B5EF4-FFF2-40B4-BE49-F238E27FC236}">
                <a16:creationId xmlns:a16="http://schemas.microsoft.com/office/drawing/2014/main" id="{BD3890CC-CC0A-E102-418C-D46390F4969F}"/>
              </a:ext>
            </a:extLst>
          </p:cNvPr>
          <p:cNvSpPr txBox="1"/>
          <p:nvPr/>
        </p:nvSpPr>
        <p:spPr>
          <a:xfrm>
            <a:off x="10350374" y="2683682"/>
            <a:ext cx="212650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before:  71267.95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after:  24429.68</a:t>
            </a:r>
            <a:endParaRPr sz="1100"/>
          </a:p>
        </p:txBody>
      </p:sp>
      <p:sp>
        <p:nvSpPr>
          <p:cNvPr id="44" name="Google Shape;221;p31">
            <a:extLst>
              <a:ext uri="{FF2B5EF4-FFF2-40B4-BE49-F238E27FC236}">
                <a16:creationId xmlns:a16="http://schemas.microsoft.com/office/drawing/2014/main" id="{7F520ED2-9D3D-41A6-AC2D-5E7F2AF8E849}"/>
              </a:ext>
            </a:extLst>
          </p:cNvPr>
          <p:cNvSpPr txBox="1"/>
          <p:nvPr/>
        </p:nvSpPr>
        <p:spPr>
          <a:xfrm>
            <a:off x="10708158" y="763062"/>
            <a:ext cx="996950" cy="3000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Zττ+jets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222;p31">
            <a:extLst>
              <a:ext uri="{FF2B5EF4-FFF2-40B4-BE49-F238E27FC236}">
                <a16:creationId xmlns:a16="http://schemas.microsoft.com/office/drawing/2014/main" id="{3F4E899C-8EFA-EF96-8218-76F54B78FA48}"/>
              </a:ext>
            </a:extLst>
          </p:cNvPr>
          <p:cNvGrpSpPr/>
          <p:nvPr/>
        </p:nvGrpSpPr>
        <p:grpSpPr>
          <a:xfrm>
            <a:off x="7793561" y="2528131"/>
            <a:ext cx="3211424" cy="3196634"/>
            <a:chOff x="4247285" y="2595821"/>
            <a:chExt cx="4281899" cy="4262179"/>
          </a:xfrm>
        </p:grpSpPr>
        <p:pic>
          <p:nvPicPr>
            <p:cNvPr id="46" name="Google Shape;223;p31">
              <a:extLst>
                <a:ext uri="{FF2B5EF4-FFF2-40B4-BE49-F238E27FC236}">
                  <a16:creationId xmlns:a16="http://schemas.microsoft.com/office/drawing/2014/main" id="{679E26D5-8FDA-8CBE-42CC-AD759A50C35F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247285" y="4003231"/>
              <a:ext cx="2880000" cy="2854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224;p31">
              <a:extLst>
                <a:ext uri="{FF2B5EF4-FFF2-40B4-BE49-F238E27FC236}">
                  <a16:creationId xmlns:a16="http://schemas.microsoft.com/office/drawing/2014/main" id="{A38940C7-5FF1-F502-85CD-16940CD7CF0D}"/>
                </a:ext>
              </a:extLst>
            </p:cNvPr>
            <p:cNvSpPr/>
            <p:nvPr/>
          </p:nvSpPr>
          <p:spPr>
            <a:xfrm>
              <a:off x="5649184" y="2595821"/>
              <a:ext cx="2880000" cy="2880000"/>
            </a:xfrm>
            <a:prstGeom prst="pie">
              <a:avLst>
                <a:gd name="adj1" fmla="val 5395369"/>
                <a:gd name="adj2" fmla="val 10796912"/>
              </a:avLst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25;p31">
              <a:extLst>
                <a:ext uri="{FF2B5EF4-FFF2-40B4-BE49-F238E27FC236}">
                  <a16:creationId xmlns:a16="http://schemas.microsoft.com/office/drawing/2014/main" id="{6EAD10C9-32C8-B622-DCAD-B2CF2D6CBA0D}"/>
                </a:ext>
              </a:extLst>
            </p:cNvPr>
            <p:cNvSpPr txBox="1"/>
            <p:nvPr/>
          </p:nvSpPr>
          <p:spPr>
            <a:xfrm>
              <a:off x="4528286" y="6077247"/>
              <a:ext cx="28776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before:  263.50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after:  257.31</a:t>
              </a:r>
              <a:endParaRPr sz="1100"/>
            </a:p>
          </p:txBody>
        </p:sp>
      </p:grpSp>
      <p:grpSp>
        <p:nvGrpSpPr>
          <p:cNvPr id="49" name="Google Shape;226;p31">
            <a:extLst>
              <a:ext uri="{FF2B5EF4-FFF2-40B4-BE49-F238E27FC236}">
                <a16:creationId xmlns:a16="http://schemas.microsoft.com/office/drawing/2014/main" id="{21B83475-05B0-DF0D-38A7-9875FE103C21}"/>
              </a:ext>
            </a:extLst>
          </p:cNvPr>
          <p:cNvGrpSpPr/>
          <p:nvPr/>
        </p:nvGrpSpPr>
        <p:grpSpPr>
          <a:xfrm>
            <a:off x="10009958" y="2503688"/>
            <a:ext cx="3222277" cy="3221077"/>
            <a:chOff x="7202481" y="2563231"/>
            <a:chExt cx="4296370" cy="4294769"/>
          </a:xfrm>
        </p:grpSpPr>
        <p:pic>
          <p:nvPicPr>
            <p:cNvPr id="50" name="Google Shape;227;p31">
              <a:extLst>
                <a:ext uri="{FF2B5EF4-FFF2-40B4-BE49-F238E27FC236}">
                  <a16:creationId xmlns:a16="http://schemas.microsoft.com/office/drawing/2014/main" id="{FC61B5EC-4AAB-46D0-FFF6-451667E97985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202481" y="3952609"/>
              <a:ext cx="2880000" cy="2905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228;p31">
              <a:extLst>
                <a:ext uri="{FF2B5EF4-FFF2-40B4-BE49-F238E27FC236}">
                  <a16:creationId xmlns:a16="http://schemas.microsoft.com/office/drawing/2014/main" id="{E7130719-937E-1F48-782C-25C5029DE921}"/>
                </a:ext>
              </a:extLst>
            </p:cNvPr>
            <p:cNvSpPr/>
            <p:nvPr/>
          </p:nvSpPr>
          <p:spPr>
            <a:xfrm>
              <a:off x="8618851" y="2563231"/>
              <a:ext cx="2880000" cy="2880000"/>
            </a:xfrm>
            <a:prstGeom prst="pie">
              <a:avLst>
                <a:gd name="adj1" fmla="val 5395369"/>
                <a:gd name="adj2" fmla="val 10796912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29;p31">
              <a:extLst>
                <a:ext uri="{FF2B5EF4-FFF2-40B4-BE49-F238E27FC236}">
                  <a16:creationId xmlns:a16="http://schemas.microsoft.com/office/drawing/2014/main" id="{8AF77429-84EC-B051-0079-C018D492CB54}"/>
                </a:ext>
              </a:extLst>
            </p:cNvPr>
            <p:cNvSpPr txBox="1"/>
            <p:nvPr/>
          </p:nvSpPr>
          <p:spPr>
            <a:xfrm>
              <a:off x="7355565" y="5999629"/>
              <a:ext cx="27717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before:  207701.89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after:  145037.45</a:t>
              </a:r>
              <a:endParaRPr sz="1100"/>
            </a:p>
          </p:txBody>
        </p:sp>
      </p:grpSp>
      <p:sp>
        <p:nvSpPr>
          <p:cNvPr id="53" name="Google Shape;230;p31">
            <a:extLst>
              <a:ext uri="{FF2B5EF4-FFF2-40B4-BE49-F238E27FC236}">
                <a16:creationId xmlns:a16="http://schemas.microsoft.com/office/drawing/2014/main" id="{ACEC0CE0-3E7A-766D-4955-DBD6BCBF6E0D}"/>
              </a:ext>
            </a:extLst>
          </p:cNvPr>
          <p:cNvSpPr txBox="1"/>
          <p:nvPr/>
        </p:nvSpPr>
        <p:spPr>
          <a:xfrm>
            <a:off x="10702470" y="3291053"/>
            <a:ext cx="935129" cy="3000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W+jets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231;p31">
            <a:extLst>
              <a:ext uri="{FF2B5EF4-FFF2-40B4-BE49-F238E27FC236}">
                <a16:creationId xmlns:a16="http://schemas.microsoft.com/office/drawing/2014/main" id="{F3FB1CB5-8375-B18D-5745-1371704D24E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1307" y="3341105"/>
            <a:ext cx="1764506" cy="2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207;p31">
            <a:extLst>
              <a:ext uri="{FF2B5EF4-FFF2-40B4-BE49-F238E27FC236}">
                <a16:creationId xmlns:a16="http://schemas.microsoft.com/office/drawing/2014/main" id="{4D62D381-756E-2984-9AE2-2E28D25201AF}"/>
              </a:ext>
            </a:extLst>
          </p:cNvPr>
          <p:cNvSpPr txBox="1">
            <a:spLocks/>
          </p:cNvSpPr>
          <p:nvPr/>
        </p:nvSpPr>
        <p:spPr>
          <a:xfrm>
            <a:off x="4306796" y="606374"/>
            <a:ext cx="3396713" cy="428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3807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*custom MT cut (removes red shape):</a:t>
            </a:r>
          </a:p>
          <a:p>
            <a:pPr marL="177800" indent="-174747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4400" dirty="0"/>
              <a:t>Targets </a:t>
            </a:r>
            <a:r>
              <a:rPr lang="en-US" sz="4400" dirty="0" err="1"/>
              <a:t>Ztt</a:t>
            </a:r>
            <a:endParaRPr lang="en-US" sz="44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(</a:t>
            </a:r>
            <a:r>
              <a:rPr lang="en-US" sz="4400" dirty="0" err="1"/>
              <a:t>mT_sum</a:t>
            </a:r>
            <a:r>
              <a:rPr lang="en-US" sz="4400" dirty="0"/>
              <a:t> &gt; 70_000) &amp;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((</a:t>
            </a:r>
            <a:r>
              <a:rPr lang="en-US" sz="4400" dirty="0" err="1"/>
              <a:t>mT_lep_met</a:t>
            </a:r>
            <a:r>
              <a:rPr lang="en-US" sz="4400" dirty="0"/>
              <a:t> &gt; 20_000) | (</a:t>
            </a:r>
            <a:r>
              <a:rPr lang="en-US" sz="4400" dirty="0" err="1"/>
              <a:t>mT_tau_met</a:t>
            </a:r>
            <a:r>
              <a:rPr lang="en-US" sz="4400" dirty="0"/>
              <a:t> &gt; 90_000)) &amp;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((</a:t>
            </a:r>
            <a:r>
              <a:rPr lang="en-US" sz="4400" dirty="0" err="1"/>
              <a:t>mT_lep_met</a:t>
            </a:r>
            <a:r>
              <a:rPr lang="en-US" sz="4400" dirty="0"/>
              <a:t> &gt; 90_000) | (</a:t>
            </a:r>
            <a:r>
              <a:rPr lang="en-US" sz="4400" dirty="0" err="1"/>
              <a:t>mT_tau_met</a:t>
            </a:r>
            <a:r>
              <a:rPr lang="en-US" sz="4400" dirty="0"/>
              <a:t> &gt; 20_000))</a:t>
            </a:r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*phi_{1,2} cut (removes red circle slice):</a:t>
            </a:r>
          </a:p>
          <a:p>
            <a:pPr marL="177800" indent="-174747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4400" dirty="0"/>
              <a:t>Targets fakes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Define: </a:t>
            </a:r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Cut: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     (abs(phi1)-a)**2 + (abs(phi2)-b)**2 &gt;= r**2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     where a=pi, b=pi, and r = pi/2</a:t>
            </a:r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190909"/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190909"/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56" name="Google Shape;216;p31">
            <a:extLst>
              <a:ext uri="{FF2B5EF4-FFF2-40B4-BE49-F238E27FC236}">
                <a16:creationId xmlns:a16="http://schemas.microsoft.com/office/drawing/2014/main" id="{62EF1094-FF13-7EC3-B492-D8484251884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354926" y="3768898"/>
            <a:ext cx="2882210" cy="188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217;p31">
            <a:extLst>
              <a:ext uri="{FF2B5EF4-FFF2-40B4-BE49-F238E27FC236}">
                <a16:creationId xmlns:a16="http://schemas.microsoft.com/office/drawing/2014/main" id="{89BACAD6-06BA-D6AF-4CE9-6F135E59BEF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t="12853" b="12991"/>
          <a:stretch/>
        </p:blipFill>
        <p:spPr>
          <a:xfrm>
            <a:off x="4354926" y="3981771"/>
            <a:ext cx="2599909" cy="157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864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3">
            <a:extLst>
              <a:ext uri="{FF2B5EF4-FFF2-40B4-BE49-F238E27FC236}">
                <a16:creationId xmlns:a16="http://schemas.microsoft.com/office/drawing/2014/main" id="{6971BA9F-F9D1-7019-CC3C-7FD3254C7A73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5531A8E9-3018-F70F-23CA-5EDA5C026C6A}"/>
              </a:ext>
            </a:extLst>
          </p:cNvPr>
          <p:cNvSpPr txBox="1"/>
          <p:nvPr/>
        </p:nvSpPr>
        <p:spPr>
          <a:xfrm>
            <a:off x="769460" y="50906"/>
            <a:ext cx="535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DNN Training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237;p32">
            <a:extLst>
              <a:ext uri="{FF2B5EF4-FFF2-40B4-BE49-F238E27FC236}">
                <a16:creationId xmlns:a16="http://schemas.microsoft.com/office/drawing/2014/main" id="{D51939B5-D10D-E98D-E457-20B8C26E346F}"/>
              </a:ext>
            </a:extLst>
          </p:cNvPr>
          <p:cNvSpPr txBox="1">
            <a:spLocks/>
          </p:cNvSpPr>
          <p:nvPr/>
        </p:nvSpPr>
        <p:spPr>
          <a:xfrm>
            <a:off x="384106" y="799051"/>
            <a:ext cx="10749332" cy="40785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4625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000" dirty="0"/>
              <a:t>Train deep neural network (DNN) to separate signal from background and cut on network score targeting (100, 50) &amp; (150,100) mass points (high stats points with 1M events generated) and trained 0J and &gt;=1J channels separately.</a:t>
            </a:r>
          </a:p>
          <a:p>
            <a:pPr marL="520700" lvl="1" indent="-187325">
              <a:spcBef>
                <a:spcPts val="400"/>
              </a:spcBef>
              <a:buClr>
                <a:schemeClr val="dk1"/>
              </a:buClr>
              <a:buSzPct val="100000"/>
            </a:pPr>
            <a:r>
              <a:rPr lang="en-US" sz="2000" dirty="0"/>
              <a:t>Training converges well (across all training folds) and very good signal/background separation is achieved</a:t>
            </a:r>
          </a:p>
          <a:p>
            <a:pPr marL="177800" indent="-174625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2000" dirty="0"/>
              <a:t>Use multiclass DNN with 6 output classes: Signal, fake-tau background, 4 real-backgrounds (top, </a:t>
            </a:r>
            <a:r>
              <a:rPr lang="en-US" sz="2000" dirty="0" err="1"/>
              <a:t>Ztt</a:t>
            </a:r>
            <a:r>
              <a:rPr lang="en-US" sz="2000" dirty="0"/>
              <a:t>, VV, other)</a:t>
            </a:r>
          </a:p>
          <a:p>
            <a:pPr marL="177800" indent="-174625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2000" dirty="0"/>
              <a:t>Input variables: </a:t>
            </a:r>
          </a:p>
          <a:p>
            <a:pPr marL="863600" lvl="2" indent="-193675">
              <a:spcBef>
                <a:spcPts val="400"/>
              </a:spcBef>
              <a:buClr>
                <a:schemeClr val="dk1"/>
              </a:buClr>
              <a:buSzPct val="100000"/>
            </a:pPr>
            <a:r>
              <a:rPr lang="en-US" dirty="0"/>
              <a:t>Basic object variables: 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, </a:t>
            </a:r>
            <a:r>
              <a:rPr lang="el-GR" dirty="0"/>
              <a:t>η, </a:t>
            </a:r>
            <a:r>
              <a:rPr lang="en-US" dirty="0"/>
              <a:t>MET, charge etc.</a:t>
            </a:r>
          </a:p>
          <a:p>
            <a:pPr marL="863600" lvl="2" indent="-193675">
              <a:spcBef>
                <a:spcPts val="400"/>
              </a:spcBef>
              <a:buClr>
                <a:schemeClr val="dk1"/>
              </a:buClr>
              <a:buSzPct val="100000"/>
            </a:pPr>
            <a:r>
              <a:rPr lang="en-US" dirty="0"/>
              <a:t>High-level variables: </a:t>
            </a:r>
            <a:r>
              <a:rPr lang="el-GR" dirty="0"/>
              <a:t>Δ</a:t>
            </a:r>
            <a:r>
              <a:rPr lang="en-US" dirty="0"/>
              <a:t>R, </a:t>
            </a:r>
            <a:r>
              <a:rPr lang="el-GR" dirty="0"/>
              <a:t>Δη, </a:t>
            </a:r>
            <a:r>
              <a:rPr lang="el-GR" dirty="0" err="1"/>
              <a:t>Δφ</a:t>
            </a:r>
            <a:r>
              <a:rPr lang="el-GR" dirty="0"/>
              <a:t>, </a:t>
            </a:r>
            <a:r>
              <a:rPr lang="en-US" dirty="0"/>
              <a:t>m</a:t>
            </a:r>
            <a:r>
              <a:rPr lang="en-US" baseline="-25000" dirty="0"/>
              <a:t>T2</a:t>
            </a:r>
            <a:r>
              <a:rPr lang="en-US" dirty="0"/>
              <a:t>, </a:t>
            </a:r>
            <a:r>
              <a:rPr lang="en-US" dirty="0" err="1"/>
              <a:t>M</a:t>
            </a:r>
            <a:r>
              <a:rPr lang="en-US" baseline="-25000" dirty="0" err="1"/>
              <a:t>eff</a:t>
            </a:r>
            <a:r>
              <a:rPr lang="en-US" dirty="0"/>
              <a:t>, </a:t>
            </a:r>
            <a:r>
              <a:rPr lang="en-US" dirty="0" err="1"/>
              <a:t>M</a:t>
            </a:r>
            <a:r>
              <a:rPr lang="en-US" baseline="-25000" dirty="0" err="1"/>
              <a:t>inv</a:t>
            </a:r>
            <a:r>
              <a:rPr lang="en-US" dirty="0"/>
              <a:t>, </a:t>
            </a:r>
            <a:r>
              <a:rPr lang="el-GR" dirty="0"/>
              <a:t>Σ</a:t>
            </a: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/>
              <a:t>, </a:t>
            </a:r>
            <a:r>
              <a:rPr lang="en-US" dirty="0" err="1"/>
              <a:t>m</a:t>
            </a:r>
            <a:r>
              <a:rPr lang="en-US" baseline="-25000" dirty="0" err="1"/>
              <a:t>CT</a:t>
            </a:r>
            <a:r>
              <a:rPr lang="en-US" dirty="0"/>
              <a:t>, balance + more!</a:t>
            </a:r>
            <a:endParaRPr lang="en-US" baseline="-25000" dirty="0"/>
          </a:p>
          <a:p>
            <a:pPr marL="177800" indent="-101600">
              <a:spcBef>
                <a:spcPts val="8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4" name="Google Shape;238;p32">
            <a:extLst>
              <a:ext uri="{FF2B5EF4-FFF2-40B4-BE49-F238E27FC236}">
                <a16:creationId xmlns:a16="http://schemas.microsoft.com/office/drawing/2014/main" id="{292F8180-19F9-3174-74C8-21873E94CA6B}"/>
              </a:ext>
            </a:extLst>
          </p:cNvPr>
          <p:cNvGrpSpPr/>
          <p:nvPr/>
        </p:nvGrpSpPr>
        <p:grpSpPr>
          <a:xfrm>
            <a:off x="5633319" y="3986915"/>
            <a:ext cx="4031060" cy="2887014"/>
            <a:chOff x="4726793" y="609864"/>
            <a:chExt cx="6101253" cy="4155192"/>
          </a:xfrm>
        </p:grpSpPr>
        <p:grpSp>
          <p:nvGrpSpPr>
            <p:cNvPr id="5" name="Google Shape;239;p32">
              <a:extLst>
                <a:ext uri="{FF2B5EF4-FFF2-40B4-BE49-F238E27FC236}">
                  <a16:creationId xmlns:a16="http://schemas.microsoft.com/office/drawing/2014/main" id="{7813386E-D3AC-E594-653B-7A1EB1DA8940}"/>
                </a:ext>
              </a:extLst>
            </p:cNvPr>
            <p:cNvGrpSpPr/>
            <p:nvPr/>
          </p:nvGrpSpPr>
          <p:grpSpPr>
            <a:xfrm>
              <a:off x="5065183" y="609864"/>
              <a:ext cx="5432426" cy="4155192"/>
              <a:chOff x="4870450" y="1253331"/>
              <a:chExt cx="5432426" cy="4155192"/>
            </a:xfrm>
          </p:grpSpPr>
          <p:grpSp>
            <p:nvGrpSpPr>
              <p:cNvPr id="10" name="Google Shape;240;p32">
                <a:extLst>
                  <a:ext uri="{FF2B5EF4-FFF2-40B4-BE49-F238E27FC236}">
                    <a16:creationId xmlns:a16="http://schemas.microsoft.com/office/drawing/2014/main" id="{D7719B83-FF6E-BFB5-6E5C-9848A1B8B249}"/>
                  </a:ext>
                </a:extLst>
              </p:cNvPr>
              <p:cNvGrpSpPr/>
              <p:nvPr/>
            </p:nvGrpSpPr>
            <p:grpSpPr>
              <a:xfrm>
                <a:off x="4870450" y="1253331"/>
                <a:ext cx="5432426" cy="4155192"/>
                <a:chOff x="6096000" y="1690688"/>
                <a:chExt cx="5432426" cy="4155192"/>
              </a:xfrm>
            </p:grpSpPr>
            <p:pic>
              <p:nvPicPr>
                <p:cNvPr id="19" name="Google Shape;241;p32">
                  <a:extLst>
                    <a:ext uri="{FF2B5EF4-FFF2-40B4-BE49-F238E27FC236}">
                      <a16:creationId xmlns:a16="http://schemas.microsoft.com/office/drawing/2014/main" id="{722F832E-0626-07E1-25FE-985355CC0CD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l="7971" r="238" b="4507"/>
                <a:stretch/>
              </p:blipFill>
              <p:spPr>
                <a:xfrm>
                  <a:off x="6096000" y="1690688"/>
                  <a:ext cx="5325533" cy="4155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" name="Google Shape;242;p32">
                  <a:extLst>
                    <a:ext uri="{FF2B5EF4-FFF2-40B4-BE49-F238E27FC236}">
                      <a16:creationId xmlns:a16="http://schemas.microsoft.com/office/drawing/2014/main" id="{158AA5E9-B5D7-A0AE-B0A2-3354184EC36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l="13773" t="4925" r="84439" b="90697"/>
                <a:stretch/>
              </p:blipFill>
              <p:spPr>
                <a:xfrm>
                  <a:off x="11424709" y="2321714"/>
                  <a:ext cx="103717" cy="190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1" name="Google Shape;243;p32">
                <a:extLst>
                  <a:ext uri="{FF2B5EF4-FFF2-40B4-BE49-F238E27FC236}">
                    <a16:creationId xmlns:a16="http://schemas.microsoft.com/office/drawing/2014/main" id="{88D9AA3D-A3C9-63F1-9431-EE7140A5937A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73" t="4925" r="84439" b="90697"/>
              <a:stretch/>
            </p:blipFill>
            <p:spPr>
              <a:xfrm>
                <a:off x="10195983" y="2717811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244;p32">
                <a:extLst>
                  <a:ext uri="{FF2B5EF4-FFF2-40B4-BE49-F238E27FC236}">
                    <a16:creationId xmlns:a16="http://schemas.microsoft.com/office/drawing/2014/main" id="{DA6ECA01-6E44-3484-E3B2-9C982A13245F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73" t="4925" r="84439" b="90697"/>
              <a:stretch/>
            </p:blipFill>
            <p:spPr>
              <a:xfrm>
                <a:off x="10195982" y="3563965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245;p32">
                <a:extLst>
                  <a:ext uri="{FF2B5EF4-FFF2-40B4-BE49-F238E27FC236}">
                    <a16:creationId xmlns:a16="http://schemas.microsoft.com/office/drawing/2014/main" id="{A47A4E5C-CCF0-4313-122A-E3680520A881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73" t="4925" r="84439" b="90697"/>
              <a:stretch/>
            </p:blipFill>
            <p:spPr>
              <a:xfrm>
                <a:off x="10195981" y="4393817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246;p32">
                <a:extLst>
                  <a:ext uri="{FF2B5EF4-FFF2-40B4-BE49-F238E27FC236}">
                    <a16:creationId xmlns:a16="http://schemas.microsoft.com/office/drawing/2014/main" id="{F66DD7BD-CDE4-18E5-A903-C2EB6F2C04AF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18" t="13243" r="84494" b="82379"/>
              <a:stretch/>
            </p:blipFill>
            <p:spPr>
              <a:xfrm>
                <a:off x="10195980" y="4808743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247;p32">
                <a:extLst>
                  <a:ext uri="{FF2B5EF4-FFF2-40B4-BE49-F238E27FC236}">
                    <a16:creationId xmlns:a16="http://schemas.microsoft.com/office/drawing/2014/main" id="{B2445492-D83F-29A3-A350-0213F1B2D0B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18" t="13243" r="84494" b="82379"/>
              <a:stretch/>
            </p:blipFill>
            <p:spPr>
              <a:xfrm>
                <a:off x="10195447" y="3975289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248;p32">
                <a:extLst>
                  <a:ext uri="{FF2B5EF4-FFF2-40B4-BE49-F238E27FC236}">
                    <a16:creationId xmlns:a16="http://schemas.microsoft.com/office/drawing/2014/main" id="{858FE287-FB00-9749-CA68-865E8EF0CB50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18" t="13243" r="84494" b="82379"/>
              <a:stretch/>
            </p:blipFill>
            <p:spPr>
              <a:xfrm>
                <a:off x="10195447" y="3136339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249;p32">
                <a:extLst>
                  <a:ext uri="{FF2B5EF4-FFF2-40B4-BE49-F238E27FC236}">
                    <a16:creationId xmlns:a16="http://schemas.microsoft.com/office/drawing/2014/main" id="{0F4CD140-F180-EB25-CE2A-5728F71EF899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18" t="13243" r="84494" b="82379"/>
              <a:stretch/>
            </p:blipFill>
            <p:spPr>
              <a:xfrm>
                <a:off x="10195447" y="2290185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32">
                <a:extLst>
                  <a:ext uri="{FF2B5EF4-FFF2-40B4-BE49-F238E27FC236}">
                    <a16:creationId xmlns:a16="http://schemas.microsoft.com/office/drawing/2014/main" id="{4970B67C-F6FB-09B3-B062-B98822CE9CA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18" t="13243" r="84494" b="82379"/>
              <a:stretch/>
            </p:blipFill>
            <p:spPr>
              <a:xfrm>
                <a:off x="10192794" y="1460333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Google Shape;251;p32">
              <a:extLst>
                <a:ext uri="{FF2B5EF4-FFF2-40B4-BE49-F238E27FC236}">
                  <a16:creationId xmlns:a16="http://schemas.microsoft.com/office/drawing/2014/main" id="{B725D3FA-5609-8137-15DC-10FE8F760482}"/>
                </a:ext>
              </a:extLst>
            </p:cNvPr>
            <p:cNvSpPr txBox="1"/>
            <p:nvPr/>
          </p:nvSpPr>
          <p:spPr>
            <a:xfrm rot="-5400000">
              <a:off x="4168330" y="1371332"/>
              <a:ext cx="1451974" cy="335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Training loss</a:t>
              </a:r>
              <a:endParaRPr sz="1100"/>
            </a:p>
          </p:txBody>
        </p:sp>
        <p:sp>
          <p:nvSpPr>
            <p:cNvPr id="9" name="Google Shape;252;p32">
              <a:extLst>
                <a:ext uri="{FF2B5EF4-FFF2-40B4-BE49-F238E27FC236}">
                  <a16:creationId xmlns:a16="http://schemas.microsoft.com/office/drawing/2014/main" id="{C9598C85-724A-10BB-E795-0D6A2695D309}"/>
                </a:ext>
              </a:extLst>
            </p:cNvPr>
            <p:cNvSpPr txBox="1"/>
            <p:nvPr/>
          </p:nvSpPr>
          <p:spPr>
            <a:xfrm rot="-5400000">
              <a:off x="9818349" y="1457607"/>
              <a:ext cx="1684345" cy="335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Validation loss</a:t>
              </a:r>
              <a:endParaRPr sz="1100"/>
            </a:p>
          </p:txBody>
        </p:sp>
      </p:grpSp>
      <p:pic>
        <p:nvPicPr>
          <p:cNvPr id="21" name="Google Shape;253;p32">
            <a:extLst>
              <a:ext uri="{FF2B5EF4-FFF2-40B4-BE49-F238E27FC236}">
                <a16:creationId xmlns:a16="http://schemas.microsoft.com/office/drawing/2014/main" id="{7C9D6F4E-179E-F2C5-BD6F-58A9C640F8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507"/>
          <a:stretch/>
        </p:blipFill>
        <p:spPr>
          <a:xfrm>
            <a:off x="1602259" y="3970987"/>
            <a:ext cx="4031060" cy="2887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59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 Removal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7BFB8A1-9AB4-4302-243A-ABDF109F7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39" y="1057217"/>
            <a:ext cx="10858500" cy="5003800"/>
          </a:xfrm>
        </p:spPr>
        <p:txBody>
          <a:bodyPr/>
          <a:lstStyle/>
          <a:p>
            <a:r>
              <a:rPr kumimoji="1" lang="en-US" altLang="zh-CN" dirty="0"/>
              <a:t>ST default overlap removal</a:t>
            </a:r>
          </a:p>
          <a:p>
            <a:r>
              <a:rPr kumimoji="1" lang="en-US" altLang="zh-CN" dirty="0"/>
              <a:t>Do Tau OLR</a:t>
            </a:r>
            <a:endParaRPr kumimoji="1" lang="zh-CN" altLang="en-US" dirty="0"/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831A1BE1-CA4E-EA33-8543-83430B3643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7"/>
          <a:stretch/>
        </p:blipFill>
        <p:spPr>
          <a:xfrm>
            <a:off x="272839" y="2288832"/>
            <a:ext cx="7772400" cy="1727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FC4EB4-897A-AE42-2077-B28B463E6E01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en-CN" dirty="0"/>
          </a:p>
        </p:txBody>
      </p:sp>
      <p:pic>
        <p:nvPicPr>
          <p:cNvPr id="15" name="图片 7">
            <a:extLst>
              <a:ext uri="{FF2B5EF4-FFF2-40B4-BE49-F238E27FC236}">
                <a16:creationId xmlns:a16="http://schemas.microsoft.com/office/drawing/2014/main" id="{61077A5C-9A08-2021-7B42-77A5FC212C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23"/>
          <a:stretch/>
        </p:blipFill>
        <p:spPr>
          <a:xfrm>
            <a:off x="272839" y="4016415"/>
            <a:ext cx="7772400" cy="15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70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3">
            <a:extLst>
              <a:ext uri="{FF2B5EF4-FFF2-40B4-BE49-F238E27FC236}">
                <a16:creationId xmlns:a16="http://schemas.microsoft.com/office/drawing/2014/main" id="{6971BA9F-F9D1-7019-CC3C-7FD3254C7A73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5531A8E9-3018-F70F-23CA-5EDA5C026C6A}"/>
              </a:ext>
            </a:extLst>
          </p:cNvPr>
          <p:cNvSpPr txBox="1"/>
          <p:nvPr/>
        </p:nvSpPr>
        <p:spPr>
          <a:xfrm>
            <a:off x="769460" y="50906"/>
            <a:ext cx="5113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Fake Factors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oogle Shape;505;p54" title="ff4.png">
            <a:extLst>
              <a:ext uri="{FF2B5EF4-FFF2-40B4-BE49-F238E27FC236}">
                <a16:creationId xmlns:a16="http://schemas.microsoft.com/office/drawing/2014/main" id="{469CF336-5901-CC0D-2215-6B73FDC906C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0872" y="3819426"/>
            <a:ext cx="4292249" cy="19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6;p54" title="ff3.png">
            <a:extLst>
              <a:ext uri="{FF2B5EF4-FFF2-40B4-BE49-F238E27FC236}">
                <a16:creationId xmlns:a16="http://schemas.microsoft.com/office/drawing/2014/main" id="{14DACEE0-F6EA-916B-AEC8-01ADA100E2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874" y="1875839"/>
            <a:ext cx="4292249" cy="189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507;p54" title="ff2.png">
            <a:extLst>
              <a:ext uri="{FF2B5EF4-FFF2-40B4-BE49-F238E27FC236}">
                <a16:creationId xmlns:a16="http://schemas.microsoft.com/office/drawing/2014/main" id="{953F209A-8422-828E-A07A-C611A87050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913" y="3849988"/>
            <a:ext cx="4198661" cy="18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08;p54" title="ff1.png">
            <a:extLst>
              <a:ext uri="{FF2B5EF4-FFF2-40B4-BE49-F238E27FC236}">
                <a16:creationId xmlns:a16="http://schemas.microsoft.com/office/drawing/2014/main" id="{78BAAC34-5700-1A59-0245-AA2BC62146D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124" y="1931326"/>
            <a:ext cx="4292250" cy="1852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4421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3">
            <a:extLst>
              <a:ext uri="{FF2B5EF4-FFF2-40B4-BE49-F238E27FC236}">
                <a16:creationId xmlns:a16="http://schemas.microsoft.com/office/drawing/2014/main" id="{6971BA9F-F9D1-7019-CC3C-7FD3254C7A73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5531A8E9-3018-F70F-23CA-5EDA5C026C6A}"/>
              </a:ext>
            </a:extLst>
          </p:cNvPr>
          <p:cNvSpPr txBox="1"/>
          <p:nvPr/>
        </p:nvSpPr>
        <p:spPr>
          <a:xfrm>
            <a:off x="769460" y="50906"/>
            <a:ext cx="5113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Fake Factors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515;p55" title="ff8.png">
            <a:extLst>
              <a:ext uri="{FF2B5EF4-FFF2-40B4-BE49-F238E27FC236}">
                <a16:creationId xmlns:a16="http://schemas.microsoft.com/office/drawing/2014/main" id="{B5001FA2-A578-644C-A60D-E75543E24A6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0602" y="3937493"/>
            <a:ext cx="4341551" cy="193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16;p55" title="ff7.png">
            <a:extLst>
              <a:ext uri="{FF2B5EF4-FFF2-40B4-BE49-F238E27FC236}">
                <a16:creationId xmlns:a16="http://schemas.microsoft.com/office/drawing/2014/main" id="{423285D6-E2B2-50B2-C4EE-ABC31675E7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602" y="1876678"/>
            <a:ext cx="4341552" cy="18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7;p55" title="ff6.png">
            <a:extLst>
              <a:ext uri="{FF2B5EF4-FFF2-40B4-BE49-F238E27FC236}">
                <a16:creationId xmlns:a16="http://schemas.microsoft.com/office/drawing/2014/main" id="{EBC6C43D-B08E-782B-45EF-13843A07D3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039" y="3939628"/>
            <a:ext cx="4458951" cy="19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18;p55" title="ff5.png">
            <a:extLst>
              <a:ext uri="{FF2B5EF4-FFF2-40B4-BE49-F238E27FC236}">
                <a16:creationId xmlns:a16="http://schemas.microsoft.com/office/drawing/2014/main" id="{B43A048E-7AEE-65A7-31C4-E06D95077F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258" y="1845528"/>
            <a:ext cx="4424519" cy="193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368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8409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signal region optimization(HH)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4">
            <a:extLst>
              <a:ext uri="{FF2B5EF4-FFF2-40B4-BE49-F238E27FC236}">
                <a16:creationId xmlns:a16="http://schemas.microsoft.com/office/drawing/2014/main" id="{4B1E7A76-0F58-EF6F-23F1-390D9A55DECF}"/>
              </a:ext>
            </a:extLst>
          </p:cNvPr>
          <p:cNvSpPr txBox="1"/>
          <p:nvPr/>
        </p:nvSpPr>
        <p:spPr>
          <a:xfrm>
            <a:off x="162560" y="1035169"/>
            <a:ext cx="11866880" cy="5638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</a:rPr>
              <a:t>Input: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data: MC events </a:t>
            </a:r>
            <a:r>
              <a:rPr lang="en-US" altLang="zh-CN" sz="2000" dirty="0">
                <a:sym typeface="+mn-ea"/>
              </a:rPr>
              <a:t>passing pre-selection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1257300" lvl="2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signal: </a:t>
            </a:r>
            <a:r>
              <a:rPr lang="en-US" altLang="zh-CN" sz="1400" dirty="0">
                <a:sym typeface="+mn-ea"/>
              </a:rPr>
              <a:t>39382 </a:t>
            </a: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events  C1C1 + </a:t>
            </a:r>
            <a:r>
              <a:rPr lang="en-US" altLang="zh-CN" sz="1400" dirty="0">
                <a:sym typeface="+mn-ea"/>
              </a:rPr>
              <a:t>ISR, M(C1, N1) = (100, 70) GeV</a:t>
            </a:r>
          </a:p>
          <a:p>
            <a:pPr marL="1257300" lvl="2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/>
                </a:solidFill>
                <a:sym typeface="+mn-ea"/>
              </a:rPr>
              <a:t>Bkg</a:t>
            </a: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: </a:t>
            </a:r>
            <a:r>
              <a:rPr lang="en-US" altLang="zh-CN" sz="1400" dirty="0">
                <a:sym typeface="+mn-ea"/>
              </a:rPr>
              <a:t>1089081 events.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 algn="l" fontAlgn="auto">
              <a:lnSpc>
                <a:spcPct val="150000"/>
              </a:lnSpc>
              <a:buFont typeface="Wingdings" panose="05000000000000000000" charset="0"/>
            </a:pPr>
            <a:r>
              <a:rPr lang="en-US" altLang="zh-CN" sz="2000" dirty="0">
                <a:solidFill>
                  <a:schemeClr val="tx1"/>
                </a:solidFill>
              </a:rPr>
              <a:t>feature:</a:t>
            </a:r>
            <a:r>
              <a:rPr lang="en-US" altLang="zh-CN" sz="1600" dirty="0">
                <a:solidFill>
                  <a:schemeClr val="tx1"/>
                </a:solidFill>
              </a:rPr>
              <a:t>Pzetaj1,Pzetae,MCTtt,m_jet,dPhiISRV,dPhiVI,nS_tau,PtV,dPhit2x,maxdPhit1j,maxdPhit2j,METOPttau2,METOHTtt,METOHTjet,Ptjet1OPttau1,MT2tt_110,mtx_jet,mtx_lep,mt_lep,mt_C1C1,MTtau2met,MTtaumin,MTsum,Mtsum,Mtsumj,Mll,MT2,MET,METsig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+mn-ea"/>
              </a:rPr>
              <a:t>Strategy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highlight>
                  <a:srgbClr val="000000">
                    <a:alpha val="0"/>
                  </a:srgbClr>
                </a:highlight>
                <a:sym typeface="+mn-ea"/>
              </a:rPr>
              <a:t>TMVA.Types.kBDT</a:t>
            </a:r>
            <a:endParaRPr lang="en-US" altLang="zh-CN" sz="20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</a:endParaRP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Cross-Validation(5-fold)</a:t>
            </a: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hyper paramter:  </a:t>
            </a:r>
            <a:r>
              <a:rPr lang="en-US" altLang="zh-CN" sz="2000" dirty="0">
                <a:solidFill>
                  <a:schemeClr val="tx1"/>
                </a:solidFill>
              </a:rPr>
              <a:t>NTrees=400,learning rate=0.1,max depth=8, MinNodeSize=1%</a:t>
            </a:r>
          </a:p>
          <a:p>
            <a:pPr lvl="1"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other set-up: </a:t>
            </a:r>
            <a:r>
              <a:rPr lang="en-US" altLang="zh-CN" sz="1600" dirty="0">
                <a:sym typeface="+mn-ea"/>
              </a:rPr>
              <a:t>nCuts=20:BoostType=Grad:UseBaggedBoost=true:BaggedSampleFraction=0.5:NegWeightTreatment=Pray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4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D9542-BFCF-D7E4-CD30-AB2913D538A0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59935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8409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signal region optimization(LH)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4">
            <a:extLst>
              <a:ext uri="{FF2B5EF4-FFF2-40B4-BE49-F238E27FC236}">
                <a16:creationId xmlns:a16="http://schemas.microsoft.com/office/drawing/2014/main" id="{403D3CC4-3CA3-E6FE-8490-3DAB5AD58392}"/>
              </a:ext>
            </a:extLst>
          </p:cNvPr>
          <p:cNvSpPr txBox="1"/>
          <p:nvPr/>
        </p:nvSpPr>
        <p:spPr>
          <a:xfrm>
            <a:off x="41565" y="711092"/>
            <a:ext cx="11866880" cy="5638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Input:</a:t>
            </a: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data: MC events </a:t>
            </a:r>
            <a:r>
              <a:rPr lang="en-US" altLang="zh-CN" dirty="0">
                <a:sym typeface="+mn-ea"/>
              </a:rPr>
              <a:t>passing pre-selection</a:t>
            </a:r>
            <a:endParaRPr lang="en-US" altLang="zh-CN" dirty="0">
              <a:solidFill>
                <a:schemeClr val="tx1"/>
              </a:solidFill>
            </a:endParaRPr>
          </a:p>
          <a:p>
            <a:pPr marL="1257300" lvl="2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signal: ISRC1C1(with C1 mass=100GeV, N1 mass=70 GeV)(39336 events)</a:t>
            </a:r>
          </a:p>
          <a:p>
            <a:pPr marL="1257300" lvl="2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sym typeface="+mn-ea"/>
              </a:rPr>
              <a:t>bkg</a:t>
            </a:r>
            <a:r>
              <a:rPr lang="en-US" altLang="zh-CN" sz="1600" dirty="0">
                <a:sym typeface="+mn-ea"/>
              </a:rPr>
              <a:t>(1559557 events).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1" algn="l" fontAlgn="auto">
              <a:lnSpc>
                <a:spcPct val="150000"/>
              </a:lnSpc>
              <a:buFont typeface="Wingdings" panose="05000000000000000000" charset="0"/>
            </a:pPr>
            <a:r>
              <a:rPr lang="en-US" altLang="zh-CN" sz="1600" dirty="0">
                <a:solidFill>
                  <a:schemeClr val="tx1"/>
                </a:solidFill>
              </a:rPr>
              <a:t>feature: </a:t>
            </a:r>
            <a:r>
              <a:rPr lang="en-US" altLang="zh-CN" sz="1600" dirty="0">
                <a:sym typeface="+mn-ea"/>
              </a:rPr>
              <a:t>dRt1x,dRtt,dPhitt,e_lep,mt_lep,ht_tau,METsig,nBaseJet,mindPhije,maxdPhit2j,MTtau1met,MTtau2met,MTtaumin,</a:t>
            </a:r>
          </a:p>
          <a:p>
            <a:pPr lvl="1" algn="l" fontAlgn="auto">
              <a:lnSpc>
                <a:spcPct val="150000"/>
              </a:lnSpc>
              <a:buFont typeface="Wingdings" panose="05000000000000000000" charset="0"/>
            </a:pPr>
            <a:r>
              <a:rPr lang="en-US" altLang="zh-CN" sz="1600" dirty="0">
                <a:sym typeface="+mn-ea"/>
              </a:rPr>
              <a:t>MTtot,MTsum,Minvtt,Minvt2j,MT2tt_110,MCTtt,Pzetaj1,Pzetatt,METOPttau1,METOPttau2,METOHTtt,METOHTjet,Ptjet1OPttau1,Ptjet1OPttau2,Ptjet1OHTtt,PtV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Strategy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sym typeface="+mn-ea"/>
              </a:rPr>
              <a:t>TMVA.Types.kBDT</a:t>
            </a:r>
            <a:endParaRPr lang="en-US" altLang="zh-CN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</a:endParaRP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ym typeface="+mn-ea"/>
              </a:rPr>
              <a:t>5-fold train</a:t>
            </a: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sym typeface="+mn-ea"/>
              </a:rPr>
              <a:t>hyper paramter: </a:t>
            </a:r>
            <a:r>
              <a:rPr lang="en-US" altLang="zh-CN" sz="1600" dirty="0">
                <a:sym typeface="+mn-ea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NTrees=300,learning rate=0.05,max depth=6, MinNodeSize=1%</a:t>
            </a:r>
          </a:p>
          <a:p>
            <a:pPr lvl="1"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other set-up: </a:t>
            </a:r>
            <a:r>
              <a:rPr lang="en-US" altLang="zh-CN" sz="1600" dirty="0">
                <a:sym typeface="+mn-ea"/>
              </a:rPr>
              <a:t>nCuts=20:BoostType=Grad:UseBaggedBoost=true:BaggedSampleFraction=0.5:NegWeightTreatment=Pray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4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3D032-2FAD-E053-4DD3-BAF08D9D7D63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703900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5BF735-F627-2F4D-5613-8D7DAFF53C07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E9872F-0543-88B0-05B8-CEAF409F3C65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F8420-82D4-3224-584B-532F9483D7AA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1B5129-E06F-592D-B5D9-E28F15BD57C5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3C607-B805-602C-1F25-9B3811677622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C366F6-EEE1-CEB4-56EA-010682A6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253" y="2235510"/>
            <a:ext cx="2949750" cy="36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1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5BF735-F627-2F4D-5613-8D7DAFF53C07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18EA8-CBC3-AA2F-3A17-ADC2D1099E80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3E82D-0027-8C89-3169-907D53CA9D9F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1A8EC-0428-5B0A-10AA-37B9E3FE21D8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798F7-5C78-2ADE-2F2A-553554CFA872}"/>
              </a:ext>
            </a:extLst>
          </p:cNvPr>
          <p:cNvSpPr txBox="1"/>
          <p:nvPr/>
        </p:nvSpPr>
        <p:spPr>
          <a:xfrm>
            <a:off x="358815" y="3380108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73D781D-109E-08D5-3BB2-558E5306239E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59657-E39E-F126-C06C-217E69398201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ree=300, MaxDepth=6, MinNode=1%, Learning Rate=0.05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992FBC-BE3B-E57A-24A2-A887EDB9B74D}"/>
              </a:ext>
            </a:extLst>
          </p:cNvPr>
          <p:cNvSpPr txBox="1"/>
          <p:nvPr/>
        </p:nvSpPr>
        <p:spPr>
          <a:xfrm>
            <a:off x="7277666" y="89159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bkg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780A67-2587-0B08-25ED-CED6D11F32F7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2221DF-BC45-95CC-A5C2-063B89DA0714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</p:spTree>
    <p:extLst>
      <p:ext uri="{BB962C8B-B14F-4D97-AF65-F5344CB8AC3E}">
        <p14:creationId xmlns:p14="http://schemas.microsoft.com/office/powerpoint/2010/main" val="8323940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5BF735-F627-2F4D-5613-8D7DAFF53C07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CACDC-B06C-38A1-3847-8E4989CC0BAA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3DC622-55C2-2536-3226-DC0FDE61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408"/>
            <a:ext cx="3100715" cy="2227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9D8763-D2CA-2BEF-9290-75E36A61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782" y="1628408"/>
            <a:ext cx="3100716" cy="22442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7D707C-E97E-EE68-4857-1982955FA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514" y="1611298"/>
            <a:ext cx="3098564" cy="22442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A369221-C69C-6C48-B050-ED70F6E21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037" y="1611298"/>
            <a:ext cx="3100715" cy="22282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44CA80-729C-8A9F-947B-6B82947DE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61" y="3950689"/>
            <a:ext cx="2894090" cy="20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54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5BF735-F627-2F4D-5613-8D7DAFF53C07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DB0C5-C156-9861-0196-A6A91A04AA7B}"/>
              </a:ext>
            </a:extLst>
          </p:cNvPr>
          <p:cNvSpPr txBox="1"/>
          <p:nvPr/>
        </p:nvSpPr>
        <p:spPr>
          <a:xfrm>
            <a:off x="1898314" y="79905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50 bins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0B760CD-148C-E545-E7A1-041E1942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5" y="1180033"/>
            <a:ext cx="3028082" cy="2174808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1080573-5DA0-C83B-5A98-F63A7F9AD3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73"/>
          <a:stretch/>
        </p:blipFill>
        <p:spPr>
          <a:xfrm>
            <a:off x="172994" y="3242784"/>
            <a:ext cx="3028082" cy="548105"/>
          </a:xfrm>
          <a:prstGeom prst="rect">
            <a:avLst/>
          </a:prstGeom>
        </p:spPr>
      </p:pic>
      <p:pic>
        <p:nvPicPr>
          <p:cNvPr id="10" name="Picture 9" descr="A chart with different colored lines&#10;&#10;Description automatically generated">
            <a:extLst>
              <a:ext uri="{FF2B5EF4-FFF2-40B4-BE49-F238E27FC236}">
                <a16:creationId xmlns:a16="http://schemas.microsoft.com/office/drawing/2014/main" id="{017D8A8D-C8B6-68BB-710B-049A8AD9F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243" y="1124981"/>
            <a:ext cx="3545349" cy="25463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0ACFBD-93D3-B04B-2516-AC13E300E480}"/>
              </a:ext>
            </a:extLst>
          </p:cNvPr>
          <p:cNvCxnSpPr/>
          <p:nvPr/>
        </p:nvCxnSpPr>
        <p:spPr>
          <a:xfrm>
            <a:off x="6529973" y="2261914"/>
            <a:ext cx="1448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A3E240-6E4F-73C6-E65B-9C883B004E14}"/>
              </a:ext>
            </a:extLst>
          </p:cNvPr>
          <p:cNvSpPr txBox="1"/>
          <p:nvPr/>
        </p:nvSpPr>
        <p:spPr>
          <a:xfrm>
            <a:off x="6774775" y="1852670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60C80-BC8A-1638-AB83-D161FEBC7651}"/>
              </a:ext>
            </a:extLst>
          </p:cNvPr>
          <p:cNvSpPr txBox="1"/>
          <p:nvPr/>
        </p:nvSpPr>
        <p:spPr>
          <a:xfrm>
            <a:off x="154552" y="4698053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Sum Zn = 7.65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000589-8C2B-476C-5ECB-70FC18C46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076" y="1216935"/>
            <a:ext cx="3290070" cy="23624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4BEE4A-4ABA-8E57-D983-5CA7DE395944}"/>
              </a:ext>
            </a:extLst>
          </p:cNvPr>
          <p:cNvSpPr txBox="1"/>
          <p:nvPr/>
        </p:nvSpPr>
        <p:spPr>
          <a:xfrm>
            <a:off x="4301186" y="894419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 at 0.8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E34060-7275-3823-3098-013F04748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94" y="5019688"/>
            <a:ext cx="10843137" cy="11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23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5BF735-F627-2F4D-5613-8D7DAFF53C07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F6967-00D9-81F2-1646-234D3C625F0D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8B96E-D071-3D7A-CF31-A1710F60E55F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DCCE0-F40D-5219-7B13-1699101AFE82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E305B-BF76-725C-1733-BED5F2B78F0B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27EF2-1117-A5AE-23BF-71948073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83" y="2549781"/>
            <a:ext cx="2750003" cy="32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928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5BF735-F627-2F4D-5613-8D7DAFF53C07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7F24F-0CBC-47CA-514D-EC498174C2F4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6F16BD-D6E1-11EE-2D60-7250F81C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" y="1451013"/>
            <a:ext cx="3174122" cy="22803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82908E-E093-825B-DC96-9F6514651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033" y="1446711"/>
            <a:ext cx="3199243" cy="22803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F2906D-5439-36AB-D5C1-81C8776EB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50" y="1446711"/>
            <a:ext cx="3174122" cy="22875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4EC4DA-42E1-1A64-3B0C-14DB9A79D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467" y="1450893"/>
            <a:ext cx="3174122" cy="22833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5AD505-DD40-E4D8-ADD9-1B5B52D2C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9" y="3901987"/>
            <a:ext cx="3161737" cy="226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3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 Strategy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3">
            <a:extLst>
              <a:ext uri="{FF2B5EF4-FFF2-40B4-BE49-F238E27FC236}">
                <a16:creationId xmlns:a16="http://schemas.microsoft.com/office/drawing/2014/main" id="{F62BB123-A476-5061-C9DD-BE16D8A6C3BE}"/>
              </a:ext>
            </a:extLst>
          </p:cNvPr>
          <p:cNvSpPr txBox="1"/>
          <p:nvPr/>
        </p:nvSpPr>
        <p:spPr>
          <a:xfrm>
            <a:off x="0" y="855172"/>
            <a:ext cx="5251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Stau:</a:t>
            </a:r>
          </a:p>
          <a:p>
            <a:pPr lvl="1"/>
            <a:r>
              <a:rPr kumimoji="1" lang="en-US" altLang="zh-CN" dirty="0"/>
              <a:t>MET trigger for high MET region, </a:t>
            </a:r>
          </a:p>
          <a:p>
            <a:pPr lvl="1"/>
            <a:r>
              <a:rPr kumimoji="1" lang="en-US" altLang="zh-CN" dirty="0"/>
              <a:t>Single lepton trigger for low MET region</a:t>
            </a:r>
          </a:p>
          <a:p>
            <a:r>
              <a:rPr kumimoji="1" lang="en-US" altLang="zh-CN" dirty="0"/>
              <a:t>C1C1/C1N2: MET trigger </a:t>
            </a:r>
          </a:p>
        </p:txBody>
      </p:sp>
      <p:pic>
        <p:nvPicPr>
          <p:cNvPr id="12" name="内容占位符 17">
            <a:extLst>
              <a:ext uri="{FF2B5EF4-FFF2-40B4-BE49-F238E27FC236}">
                <a16:creationId xmlns:a16="http://schemas.microsoft.com/office/drawing/2014/main" id="{8043BF9A-DD96-0730-FD9E-BD6C98A94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33" y="1098938"/>
            <a:ext cx="6971603" cy="46601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A22A2-7D34-3839-5940-3DA3CD4F094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84372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5BF735-F627-2F4D-5613-8D7DAFF53C07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endParaRPr lang="en-CN" dirty="0"/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FBDF038-4D4C-092A-7CAC-3852DB246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1230282"/>
            <a:ext cx="3752850" cy="270399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5684D4-7C5D-A0C2-B049-A5DB0F7E4EA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803517" y="3489787"/>
            <a:ext cx="839558" cy="374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55AA50-FB81-8AA7-CF0F-4459D2EC94F6}"/>
              </a:ext>
            </a:extLst>
          </p:cNvPr>
          <p:cNvSpPr txBox="1"/>
          <p:nvPr/>
        </p:nvSpPr>
        <p:spPr>
          <a:xfrm>
            <a:off x="1411597" y="3679279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arrow peak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E0D91-F08D-FF30-720C-4A775FEF6A15}"/>
              </a:ext>
            </a:extLst>
          </p:cNvPr>
          <p:cNvSpPr txBox="1"/>
          <p:nvPr/>
        </p:nvSpPr>
        <p:spPr>
          <a:xfrm>
            <a:off x="1519634" y="82621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100 bins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31F60-1EBB-A702-21D5-52C6F9527581}"/>
              </a:ext>
            </a:extLst>
          </p:cNvPr>
          <p:cNvSpPr txBox="1"/>
          <p:nvPr/>
        </p:nvSpPr>
        <p:spPr>
          <a:xfrm>
            <a:off x="172994" y="4053437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um Zn = 4.934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EFC6202-E70A-7F9C-F298-2E5CEF34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844" y="1220623"/>
            <a:ext cx="3752850" cy="26841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8BAD24-091C-A1E0-A5A2-329E71ECA901}"/>
              </a:ext>
            </a:extLst>
          </p:cNvPr>
          <p:cNvSpPr txBox="1"/>
          <p:nvPr/>
        </p:nvSpPr>
        <p:spPr>
          <a:xfrm>
            <a:off x="5198834" y="78732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</a:t>
            </a:r>
            <a:r>
              <a:rPr lang="zh-CN" altLang="en-US" dirty="0"/>
              <a:t> </a:t>
            </a:r>
            <a:r>
              <a:rPr lang="en-US" altLang="zh-CN" dirty="0"/>
              <a:t>at 0.91</a:t>
            </a:r>
            <a:endParaRPr lang="en-C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9A4964-A092-3B93-D99B-E2FCD4E15D9A}"/>
              </a:ext>
            </a:extLst>
          </p:cNvPr>
          <p:cNvSpPr txBox="1"/>
          <p:nvPr/>
        </p:nvSpPr>
        <p:spPr>
          <a:xfrm>
            <a:off x="7961463" y="1846793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FDC73B-E671-22BD-ED10-C1680BE99347}"/>
              </a:ext>
            </a:extLst>
          </p:cNvPr>
          <p:cNvCxnSpPr>
            <a:cxnSpLocks/>
          </p:cNvCxnSpPr>
          <p:nvPr/>
        </p:nvCxnSpPr>
        <p:spPr>
          <a:xfrm>
            <a:off x="7804597" y="2216125"/>
            <a:ext cx="83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1F7F695-2986-A0F1-67A0-5FB4B9594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237" y="1292412"/>
            <a:ext cx="3556763" cy="25405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D6ADFF-EA5F-89D1-C9AF-FD73C1B5A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59" y="4789408"/>
            <a:ext cx="11736790" cy="12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69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6353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fake estimation(HH)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4">
                <a:extLst>
                  <a:ext uri="{FF2B5EF4-FFF2-40B4-BE49-F238E27FC236}">
                    <a16:creationId xmlns:a16="http://schemas.microsoft.com/office/drawing/2014/main" id="{66056D46-ADDB-211C-DEA3-5F689E2C7C4C}"/>
                  </a:ext>
                </a:extLst>
              </p:cNvPr>
              <p:cNvSpPr txBox="1"/>
              <p:nvPr/>
            </p:nvSpPr>
            <p:spPr>
              <a:xfrm>
                <a:off x="272839" y="867287"/>
                <a:ext cx="5174341" cy="2893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CRs (fake factor computation)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METtrig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MET&gt;=200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bveto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 at least 1 signal lepton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𝑀𝐸𝑇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)&gt;2</m:t>
                    </m:r>
                  </m:oMath>
                </a14:m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ID:</a:t>
                </a:r>
                <a:r>
                  <a:rPr kumimoji="1" lang="en-US" altLang="zh-CN" sz="1400" b="1" dirty="0"/>
                  <a:t> &gt;= 1 medium tau</a:t>
                </a:r>
                <a:endParaRPr lang="en-US" altLang="zh-CN" sz="1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 err="1"/>
                  <a:t>antiID</a:t>
                </a:r>
                <a:r>
                  <a:rPr lang="en-US" altLang="zh-CN" sz="1400" b="1" dirty="0"/>
                  <a:t>:</a:t>
                </a:r>
                <a:r>
                  <a:rPr kumimoji="1" lang="en-US" altLang="zh-CN" sz="1400" b="1" dirty="0"/>
                  <a:t> &gt;= 1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tau, 0 medium tau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SRs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preselection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2ID: &gt;= 2 medium tau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1ID1antiID: &gt;= </a:t>
                </a:r>
                <a:r>
                  <a:rPr kumimoji="1" lang="en-US" altLang="zh-CN" sz="1400" b="1" dirty="0"/>
                  <a:t>2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</a:t>
                </a:r>
                <a:r>
                  <a:rPr kumimoji="1" lang="en-US" altLang="zh-CN" sz="1400" dirty="0"/>
                  <a:t> , 1 medium tau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2antiID: &gt;= </a:t>
                </a:r>
                <a:r>
                  <a:rPr kumimoji="1" lang="en-US" altLang="zh-CN" sz="1400" b="1" dirty="0"/>
                  <a:t>2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</a:t>
                </a:r>
                <a:r>
                  <a:rPr kumimoji="1" lang="en-US" altLang="zh-CN" sz="1400" dirty="0"/>
                  <a:t> , 0 medium tau</a:t>
                </a:r>
              </a:p>
            </p:txBody>
          </p:sp>
        </mc:Choice>
        <mc:Fallback xmlns="">
          <p:sp>
            <p:nvSpPr>
              <p:cNvPr id="7" name="文本框 4">
                <a:extLst>
                  <a:ext uri="{FF2B5EF4-FFF2-40B4-BE49-F238E27FC236}">
                    <a16:creationId xmlns:a16="http://schemas.microsoft.com/office/drawing/2014/main" id="{66056D46-ADDB-211C-DEA3-5F689E2C7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9" y="867287"/>
                <a:ext cx="5174341" cy="2893100"/>
              </a:xfrm>
              <a:prstGeom prst="rect">
                <a:avLst/>
              </a:prstGeom>
              <a:blipFill>
                <a:blip r:embed="rId3"/>
                <a:stretch>
                  <a:fillRect l="-244" t="-437" b="-13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34">
            <a:extLst>
              <a:ext uri="{FF2B5EF4-FFF2-40B4-BE49-F238E27FC236}">
                <a16:creationId xmlns:a16="http://schemas.microsoft.com/office/drawing/2014/main" id="{03D9004A-D498-663A-60EA-FAFE7727E0E2}"/>
              </a:ext>
            </a:extLst>
          </p:cNvPr>
          <p:cNvGrpSpPr/>
          <p:nvPr/>
        </p:nvGrpSpPr>
        <p:grpSpPr>
          <a:xfrm>
            <a:off x="8904822" y="1154149"/>
            <a:ext cx="2160000" cy="2700000"/>
            <a:chOff x="9082182" y="1022768"/>
            <a:chExt cx="2160000" cy="2700000"/>
          </a:xfrm>
        </p:grpSpPr>
        <p:sp>
          <p:nvSpPr>
            <p:cNvPr id="10" name="矩形 27">
              <a:extLst>
                <a:ext uri="{FF2B5EF4-FFF2-40B4-BE49-F238E27FC236}">
                  <a16:creationId xmlns:a16="http://schemas.microsoft.com/office/drawing/2014/main" id="{BD25D3FC-8F95-7F01-598F-73A7E4C09817}"/>
                </a:ext>
              </a:extLst>
            </p:cNvPr>
            <p:cNvSpPr/>
            <p:nvPr/>
          </p:nvSpPr>
          <p:spPr>
            <a:xfrm>
              <a:off x="9082182" y="1562768"/>
              <a:ext cx="1080000" cy="1080000"/>
            </a:xfrm>
            <a:prstGeom prst="rect">
              <a:avLst/>
            </a:prstGeom>
            <a:solidFill>
              <a:srgbClr val="1BC49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28">
              <a:extLst>
                <a:ext uri="{FF2B5EF4-FFF2-40B4-BE49-F238E27FC236}">
                  <a16:creationId xmlns:a16="http://schemas.microsoft.com/office/drawing/2014/main" id="{AA7F0BA9-179D-18B0-6B54-7968FAB1514F}"/>
                </a:ext>
              </a:extLst>
            </p:cNvPr>
            <p:cNvSpPr/>
            <p:nvPr/>
          </p:nvSpPr>
          <p:spPr>
            <a:xfrm>
              <a:off x="9082182" y="2642768"/>
              <a:ext cx="1080000" cy="1080000"/>
            </a:xfrm>
            <a:prstGeom prst="rect">
              <a:avLst/>
            </a:prstGeom>
            <a:solidFill>
              <a:srgbClr val="A3D7B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Fail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29">
              <a:extLst>
                <a:ext uri="{FF2B5EF4-FFF2-40B4-BE49-F238E27FC236}">
                  <a16:creationId xmlns:a16="http://schemas.microsoft.com/office/drawing/2014/main" id="{2F0FAC85-2E5F-A958-2C71-E72A294C376B}"/>
                </a:ext>
              </a:extLst>
            </p:cNvPr>
            <p:cNvSpPr/>
            <p:nvPr/>
          </p:nvSpPr>
          <p:spPr>
            <a:xfrm>
              <a:off x="10162182" y="1562768"/>
              <a:ext cx="1080000" cy="72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30">
              <a:extLst>
                <a:ext uri="{FF2B5EF4-FFF2-40B4-BE49-F238E27FC236}">
                  <a16:creationId xmlns:a16="http://schemas.microsoft.com/office/drawing/2014/main" id="{85D97642-785C-A8BB-4C45-406971E1EFA6}"/>
                </a:ext>
              </a:extLst>
            </p:cNvPr>
            <p:cNvSpPr/>
            <p:nvPr/>
          </p:nvSpPr>
          <p:spPr>
            <a:xfrm>
              <a:off x="10162182" y="2282768"/>
              <a:ext cx="1080000" cy="72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</a:rPr>
                <a:t>but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 tau Fail ID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31">
              <a:extLst>
                <a:ext uri="{FF2B5EF4-FFF2-40B4-BE49-F238E27FC236}">
                  <a16:creationId xmlns:a16="http://schemas.microsoft.com/office/drawing/2014/main" id="{615D220B-6E44-08E4-3922-ED0544AC63A6}"/>
                </a:ext>
              </a:extLst>
            </p:cNvPr>
            <p:cNvSpPr/>
            <p:nvPr/>
          </p:nvSpPr>
          <p:spPr>
            <a:xfrm>
              <a:off x="10162182" y="3002768"/>
              <a:ext cx="1080000" cy="72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</a:rPr>
                <a:t>but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 tau Fail ID 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32">
              <a:extLst>
                <a:ext uri="{FF2B5EF4-FFF2-40B4-BE49-F238E27FC236}">
                  <a16:creationId xmlns:a16="http://schemas.microsoft.com/office/drawing/2014/main" id="{42EFDC10-4D94-94B1-5E2F-A1BA9BCCC302}"/>
                </a:ext>
              </a:extLst>
            </p:cNvPr>
            <p:cNvSpPr/>
            <p:nvPr/>
          </p:nvSpPr>
          <p:spPr>
            <a:xfrm>
              <a:off x="908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determination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33">
              <a:extLst>
                <a:ext uri="{FF2B5EF4-FFF2-40B4-BE49-F238E27FC236}">
                  <a16:creationId xmlns:a16="http://schemas.microsoft.com/office/drawing/2014/main" id="{6DEE99A5-A98A-B3CD-A717-75647082C2D6}"/>
                </a:ext>
              </a:extLst>
            </p:cNvPr>
            <p:cNvSpPr/>
            <p:nvPr/>
          </p:nvSpPr>
          <p:spPr>
            <a:xfrm>
              <a:off x="1016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determination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文本框 38">
            <a:extLst>
              <a:ext uri="{FF2B5EF4-FFF2-40B4-BE49-F238E27FC236}">
                <a16:creationId xmlns:a16="http://schemas.microsoft.com/office/drawing/2014/main" id="{88E5F8DA-FE6A-6429-5FD6-1D499F0F71EA}"/>
              </a:ext>
            </a:extLst>
          </p:cNvPr>
          <p:cNvSpPr txBox="1"/>
          <p:nvPr/>
        </p:nvSpPr>
        <p:spPr>
          <a:xfrm>
            <a:off x="90734" y="4107502"/>
            <a:ext cx="56981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Binned in </a:t>
            </a:r>
            <a:r>
              <a:rPr kumimoji="1" lang="en-US" altLang="zh-CN" sz="1600" b="1" dirty="0" err="1"/>
              <a:t>prongness</a:t>
            </a:r>
            <a:r>
              <a:rPr kumimoji="1" lang="en-US" altLang="zh-CN" sz="1600" b="1" dirty="0"/>
              <a:t>, tau eta, tau </a:t>
            </a:r>
            <a:r>
              <a:rPr kumimoji="1" lang="en-US" altLang="zh-CN" sz="1600" b="1" dirty="0" err="1"/>
              <a:t>pT</a:t>
            </a:r>
            <a:endParaRPr kumimoji="1" lang="en-US" altLang="zh-CN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Eta bins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2 bins: central [0,1.37], forward [1.52,2.5]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3 bins: eta0,1,2 for [0,1), [1, 1.37], [1.52,2.5]</a:t>
            </a:r>
            <a:endParaRPr kumimoji="1" lang="en" altLang="zh-CN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Auto binning: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&gt; 10% of events in nominator and denominator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Add bins to bin </a:t>
            </a:r>
            <a:r>
              <a:rPr kumimoji="1" lang="en" altLang="zh-CN" sz="1400" dirty="0" err="1"/>
              <a:t>i</a:t>
            </a:r>
            <a:r>
              <a:rPr kumimoji="1" lang="en" altLang="zh-CN" sz="1400" dirty="0"/>
              <a:t> until it is not consistent anymore with bin </a:t>
            </a:r>
            <a:r>
              <a:rPr kumimoji="1" lang="en" altLang="zh-CN" sz="1400" dirty="0" err="1"/>
              <a:t>i</a:t>
            </a:r>
            <a:r>
              <a:rPr kumimoji="1" lang="en" altLang="zh-CN" sz="1400" dirty="0"/>
              <a:t> - 1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" altLang="zh-CN" sz="1200" dirty="0"/>
              <a:t>Relative stat uncertainty on ratio smaller than 50%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" altLang="zh-CN" sz="1200" dirty="0"/>
              <a:t>&gt;10% events in nominator and denominator</a:t>
            </a:r>
          </a:p>
        </p:txBody>
      </p:sp>
      <p:pic>
        <p:nvPicPr>
          <p:cNvPr id="6" name="Picture 5" descr="A graph with colorful lines&#10;&#10;Description automatically generated">
            <a:extLst>
              <a:ext uri="{FF2B5EF4-FFF2-40B4-BE49-F238E27FC236}">
                <a16:creationId xmlns:a16="http://schemas.microsoft.com/office/drawing/2014/main" id="{FFAEF1DA-7068-7AEE-F91B-5B5D8F6A1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180" y="3994481"/>
            <a:ext cx="3079861" cy="1988004"/>
          </a:xfrm>
          <a:prstGeom prst="rect">
            <a:avLst/>
          </a:prstGeom>
        </p:spPr>
      </p:pic>
      <p:pic>
        <p:nvPicPr>
          <p:cNvPr id="18" name="Picture 17" descr="A graph with lines and text&#10;&#10;Description automatically generated">
            <a:extLst>
              <a:ext uri="{FF2B5EF4-FFF2-40B4-BE49-F238E27FC236}">
                <a16:creationId xmlns:a16="http://schemas.microsoft.com/office/drawing/2014/main" id="{2FD63B69-6463-ED0B-7EA6-D8C5659BA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041" y="3944615"/>
            <a:ext cx="3079861" cy="19880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5BF735-F627-2F4D-5613-8D7DAFF53C07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7053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909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signal region definition(HH)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A58DE95-F390-A23A-971C-299916F5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39" y="865448"/>
            <a:ext cx="10858500" cy="5503192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Preselection</a:t>
            </a:r>
          </a:p>
          <a:p>
            <a:r>
              <a:rPr kumimoji="1" lang="en-US" altLang="zh-CN" sz="2000" dirty="0"/>
              <a:t>SR selection using neuron network score</a:t>
            </a:r>
          </a:p>
          <a:p>
            <a:pPr lvl="1"/>
            <a:r>
              <a:rPr kumimoji="1" lang="en-US" altLang="zh-CN" sz="1800" dirty="0"/>
              <a:t>Fake tau estimation using fake factor method</a:t>
            </a:r>
          </a:p>
          <a:p>
            <a:pPr lvl="1"/>
            <a:r>
              <a:rPr kumimoji="1" lang="en-US" altLang="zh-CN" sz="1800" dirty="0"/>
              <a:t>DNN signal score &gt; 0.7</a:t>
            </a:r>
          </a:p>
          <a:p>
            <a:r>
              <a:rPr kumimoji="1" lang="en-US" altLang="zh-CN" sz="2000" dirty="0"/>
              <a:t>Background 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28703473-397F-9514-BC2A-B2CFA4CF22FB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4169043343"/>
                  </p:ext>
                </p:extLst>
              </p:nvPr>
            </p:nvGraphicFramePr>
            <p:xfrm>
              <a:off x="304069" y="2629987"/>
              <a:ext cx="3569447" cy="234696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≥ 200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28703473-397F-9514-BC2A-B2CFA4CF22FB}"/>
                  </a:ext>
                </a:extLst>
              </p:cNvPr>
              <p:cNvGraphicFramePr/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4169043343"/>
                  </p:ext>
                </p:extLst>
              </p:nvPr>
            </p:nvGraphicFramePr>
            <p:xfrm>
              <a:off x="304069" y="2629987"/>
              <a:ext cx="3569447" cy="234696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≥ 200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6"/>
                          <a:stretch>
                            <a:fillRect t="-619231" r="-353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图片 5">
            <a:extLst>
              <a:ext uri="{FF2B5EF4-FFF2-40B4-BE49-F238E27FC236}">
                <a16:creationId xmlns:a16="http://schemas.microsoft.com/office/drawing/2014/main" id="{FE0969FA-0118-7EC5-DECD-0F6C33A6A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63" y="1934586"/>
            <a:ext cx="3276165" cy="2355459"/>
          </a:xfrm>
          <a:prstGeom prst="rect">
            <a:avLst/>
          </a:prstGeom>
        </p:spPr>
      </p:pic>
      <p:graphicFrame>
        <p:nvGraphicFramePr>
          <p:cNvPr id="8" name="表格 11">
            <a:extLst>
              <a:ext uri="{FF2B5EF4-FFF2-40B4-BE49-F238E27FC236}">
                <a16:creationId xmlns:a16="http://schemas.microsoft.com/office/drawing/2014/main" id="{E05318FA-076A-5051-B27F-61067DB7BFD0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5902155"/>
              </p:ext>
            </p:extLst>
          </p:nvPr>
        </p:nvGraphicFramePr>
        <p:xfrm>
          <a:off x="272839" y="5212058"/>
          <a:ext cx="3569447" cy="10058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569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>
                          <a:solidFill>
                            <a:schemeClr val="tx2"/>
                          </a:solidFill>
                          <a:sym typeface="+mn-ea"/>
                        </a:rPr>
                        <a:t>DNN score &gt; 0.7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图片 13">
            <a:extLst>
              <a:ext uri="{FF2B5EF4-FFF2-40B4-BE49-F238E27FC236}">
                <a16:creationId xmlns:a16="http://schemas.microsoft.com/office/drawing/2014/main" id="{D37DC058-324F-A8CD-B212-13CF545D8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31" y="1934586"/>
            <a:ext cx="3276165" cy="2346960"/>
          </a:xfrm>
          <a:prstGeom prst="rect">
            <a:avLst/>
          </a:prstGeom>
        </p:spPr>
      </p:pic>
      <p:pic>
        <p:nvPicPr>
          <p:cNvPr id="12" name="图片 18">
            <a:extLst>
              <a:ext uri="{FF2B5EF4-FFF2-40B4-BE49-F238E27FC236}">
                <a16:creationId xmlns:a16="http://schemas.microsoft.com/office/drawing/2014/main" id="{70D3A057-BD9D-2C79-7AEF-FD5EAFEB84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31" y="4354903"/>
            <a:ext cx="6628097" cy="19596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48DCAF-0A40-E13F-F309-44CD858A106A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0803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909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signal region definition(HH)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8527041" y="6488668"/>
            <a:ext cx="366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C1C1/C1N2 and Direct stau PAR</a:t>
            </a:r>
          </a:p>
        </p:txBody>
      </p:sp>
      <p:cxnSp>
        <p:nvCxnSpPr>
          <p:cNvPr id="3" name="直线连接符 8">
            <a:extLst>
              <a:ext uri="{FF2B5EF4-FFF2-40B4-BE49-F238E27FC236}">
                <a16:creationId xmlns:a16="http://schemas.microsoft.com/office/drawing/2014/main" id="{87709026-6A82-A1CC-D3A8-CD8BE01E6450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D8E63104-D456-8700-0B3C-69EBCD27EE99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5">
            <a:extLst>
              <a:ext uri="{FF2B5EF4-FFF2-40B4-BE49-F238E27FC236}">
                <a16:creationId xmlns:a16="http://schemas.microsoft.com/office/drawing/2014/main" id="{4CD7AD21-79C5-F39D-641E-F9FE822A008E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FB7476C1-45B2-B7C2-4558-3B86F15BF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39" y="1018160"/>
            <a:ext cx="10858500" cy="860001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Expected </a:t>
            </a:r>
            <a:r>
              <a:rPr kumimoji="1" lang="en-US" altLang="zh-CN" dirty="0" err="1"/>
              <a:t>sensitvity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30% flat systematic uncertainty</a:t>
            </a:r>
            <a:endParaRPr kumimoji="1" lang="zh-CN" altLang="en-US" dirty="0"/>
          </a:p>
        </p:txBody>
      </p:sp>
      <p:pic>
        <p:nvPicPr>
          <p:cNvPr id="18" name="图片 9">
            <a:extLst>
              <a:ext uri="{FF2B5EF4-FFF2-40B4-BE49-F238E27FC236}">
                <a16:creationId xmlns:a16="http://schemas.microsoft.com/office/drawing/2014/main" id="{3DDDD074-17CD-D9A3-D30B-C23680A03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9" y="2378958"/>
            <a:ext cx="4494913" cy="3848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9597E-A66B-4264-BB09-3721F5E74FCF}"/>
              </a:ext>
            </a:extLst>
          </p:cNvPr>
          <p:cNvSpPr txBox="1"/>
          <p:nvPr/>
        </p:nvSpPr>
        <p:spPr>
          <a:xfrm>
            <a:off x="230592" y="6488668"/>
            <a:ext cx="149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97158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3*113"/>
  <p:tag name="TABLE_ENDDRAG_RECT" val="43*119*883*11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3*113"/>
  <p:tag name="TABLE_ENDDRAG_RECT" val="43*119*883*1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21754</TotalTime>
  <Words>5760</Words>
  <Application>Microsoft Macintosh PowerPoint</Application>
  <PresentationFormat>Widescreen</PresentationFormat>
  <Paragraphs>1372</Paragraphs>
  <Slides>71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PingFang SC Medium</vt:lpstr>
      <vt:lpstr>PingFang SC Semibold</vt:lpstr>
      <vt:lpstr>Arial</vt:lpstr>
      <vt:lpstr>Calibri</vt:lpstr>
      <vt:lpstr>Calibri Light</vt:lpstr>
      <vt:lpstr>Cambria Math</vt:lpstr>
      <vt:lpstr>Graphik</vt:lpstr>
      <vt:lpstr>Helvetica</vt:lpstr>
      <vt:lpstr>Times New Roman</vt:lpstr>
      <vt:lpstr>Wingdings</vt:lpstr>
      <vt:lpstr>Office Theme</vt:lpstr>
      <vt:lpstr>Search for staus and electroweakinos production in compressed region using the final states with two hadronic taus or one hadronic tau one lepton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廖诚鑫</dc:creator>
  <cp:lastModifiedBy>廖诚鑫</cp:lastModifiedBy>
  <cp:revision>1122</cp:revision>
  <dcterms:created xsi:type="dcterms:W3CDTF">2024-11-26T11:49:43Z</dcterms:created>
  <dcterms:modified xsi:type="dcterms:W3CDTF">2025-05-15T04:03:06Z</dcterms:modified>
</cp:coreProperties>
</file>